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59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1B452-0231-0211-5E0A-906F0215E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A77B1-1409-066D-7333-2480E54D2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26EE7-241F-8642-A79A-E435641D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DACB-72F8-444D-85DB-9964FFF78B5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E926D-717E-2CA0-6021-1A16DE00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F0D97-CD97-6972-04DF-A4CE0922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3D-DB40-4A33-8FDE-E7710FC6C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6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BC497-1EC5-9A81-CDA4-94DECE576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0656-829A-D8A2-55E3-08D162952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5FECB-887E-FAE4-D243-0727EA354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8DACB-72F8-444D-85DB-9964FFF78B59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63EF8-D60E-8978-0195-D27724774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B3496-93E2-906E-52FC-A9E8AD7F9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EA3D-DB40-4A33-8FDE-E7710FC6C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5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226577"/>
            <a:ext cx="1420153" cy="174788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780977" y="530383"/>
            <a:ext cx="8992757" cy="144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8265" y="2632800"/>
            <a:ext cx="11355471" cy="3364929"/>
          </a:xfrm>
        </p:spPr>
        <p:txBody>
          <a:bodyPr>
            <a:noAutofit/>
          </a:bodyPr>
          <a:lstStyle/>
          <a:p>
            <a:br>
              <a:rPr lang="en-US" sz="3800" b="1" dirty="0">
                <a:solidFill>
                  <a:schemeClr val="tx2"/>
                </a:solidFill>
                <a:latin typeface="+mn-lt"/>
              </a:rPr>
            </a:br>
            <a:r>
              <a:rPr lang="en-US" sz="3800" b="1" dirty="0">
                <a:latin typeface="+mn-lt"/>
              </a:rPr>
              <a:t>EVALUASI PROGRAM KERJA DAN ANGGARAN TAHUN 2023</a:t>
            </a:r>
            <a:br>
              <a:rPr lang="en-US" sz="3800" b="1" dirty="0">
                <a:latin typeface="+mn-lt"/>
              </a:rPr>
            </a:br>
            <a:r>
              <a:rPr lang="en-US" sz="3800" b="1" dirty="0">
                <a:latin typeface="+mn-lt"/>
              </a:rPr>
              <a:t>DAN </a:t>
            </a:r>
            <a:br>
              <a:rPr lang="en-US" sz="3800" b="1" dirty="0">
                <a:latin typeface="+mn-lt"/>
              </a:rPr>
            </a:br>
            <a:r>
              <a:rPr lang="en-US" sz="3800" b="1" dirty="0">
                <a:latin typeface="+mn-lt"/>
              </a:rPr>
              <a:t>PERIODE JANUARI – MEI 2024</a:t>
            </a:r>
            <a:br>
              <a:rPr lang="en-US" sz="3800" b="1" dirty="0">
                <a:latin typeface="+mn-lt"/>
              </a:rPr>
            </a:br>
            <a:endParaRPr lang="id-ID" sz="3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144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96" y="42921"/>
            <a:ext cx="1420153" cy="174788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172738" y="269252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678951"/>
              </p:ext>
            </p:extLst>
          </p:nvPr>
        </p:nvGraphicFramePr>
        <p:xfrm>
          <a:off x="614751" y="2679392"/>
          <a:ext cx="10962498" cy="3830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78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263189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236239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100910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015066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806716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/>
                        <a:t>6.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Rapat koordinasi keuangan dengan YPTT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Terlaksana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0256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739846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/>
                        <a:t>8.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Rapat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koordinasi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jajaran</a:t>
                      </a:r>
                      <a:r>
                        <a:rPr lang="en-US" sz="2400" dirty="0"/>
                        <a:t> Non-</a:t>
                      </a:r>
                      <a:r>
                        <a:rPr lang="en-US" sz="2400" dirty="0" err="1"/>
                        <a:t>Akademik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Tertundda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14066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410824" y="1996881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614751" y="1757441"/>
            <a:ext cx="7547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KEGIATAN POKOK  : </a:t>
            </a:r>
            <a:r>
              <a:rPr lang="fi-FI" sz="2400" dirty="0"/>
              <a:t>Menyusun, melaksanakan, mengontrol, mengevaluasi sistem tata kelola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275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39" y="111543"/>
            <a:ext cx="1420153" cy="174788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172738" y="190607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93888"/>
              </p:ext>
            </p:extLst>
          </p:nvPr>
        </p:nvGraphicFramePr>
        <p:xfrm>
          <a:off x="403169" y="2661485"/>
          <a:ext cx="11385661" cy="4164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237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350550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322560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611608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176998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362708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Studi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lanjut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bagi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dosen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Tidak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Terlaksana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Studi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lanjut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bagi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tenaga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kependidikan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Tidak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Terlaksana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0256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Kursus</a:t>
                      </a:r>
                      <a:r>
                        <a:rPr lang="en-US" sz="2400" dirty="0"/>
                        <a:t>/</a:t>
                      </a:r>
                      <a:r>
                        <a:rPr lang="en-US" sz="2400" dirty="0" err="1"/>
                        <a:t>Pelatihan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untuk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tenaga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kependidikan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Terlaksana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73984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045064" y="2059320"/>
            <a:ext cx="253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614751" y="1854412"/>
            <a:ext cx="7023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7. KEGIATAN POKOK  : </a:t>
            </a:r>
            <a:r>
              <a:rPr lang="fi-FI" sz="2400" dirty="0"/>
              <a:t>Menugaskan dosen dan tenaga administrasi untuk studi lanjut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8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45" y="83000"/>
            <a:ext cx="1427468" cy="1756883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31405" y="229258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31796"/>
              </p:ext>
            </p:extLst>
          </p:nvPr>
        </p:nvGraphicFramePr>
        <p:xfrm>
          <a:off x="418265" y="2611973"/>
          <a:ext cx="11485868" cy="3615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177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371238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343001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141452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218267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845733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Memberikan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Konseling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bagi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dosen</a:t>
                      </a:r>
                      <a:r>
                        <a:rPr lang="en-US" sz="2400" dirty="0"/>
                        <a:t> dan </a:t>
                      </a:r>
                      <a:r>
                        <a:rPr lang="en-US" sz="2400" dirty="0" err="1"/>
                        <a:t>tenaga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kependidikan</a:t>
                      </a:r>
                      <a:r>
                        <a:rPr lang="en-US" sz="2400" dirty="0"/>
                        <a:t> yang </a:t>
                      </a:r>
                      <a:r>
                        <a:rPr lang="en-US" sz="2400" dirty="0" err="1"/>
                        <a:t>membutuhkan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Tidak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Terlaksana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219027" y="1909679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543028" y="1824959"/>
            <a:ext cx="7178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8. KEGIATAN POKOK  : </a:t>
            </a:r>
            <a:r>
              <a:rPr lang="fi-FI" sz="2000" dirty="0"/>
              <a:t>Menyusun, melaksanakan, mengontrol, mengevaluasi pelayanan sosial-kariatif dan pastoral keluarga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98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5" y="97387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506976" y="137052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834027"/>
              </p:ext>
            </p:extLst>
          </p:nvPr>
        </p:nvGraphicFramePr>
        <p:xfrm>
          <a:off x="169333" y="2383246"/>
          <a:ext cx="11751734" cy="407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282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426126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397235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386691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116666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845734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Penerimaan tenaga kependidikan baru yang sesuai kebutuhan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Terlaksana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Penerimaan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dosen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baru</a:t>
                      </a:r>
                      <a:r>
                        <a:rPr lang="en-US" sz="2400" dirty="0"/>
                        <a:t> yang </a:t>
                      </a:r>
                      <a:r>
                        <a:rPr lang="en-US" sz="2400" dirty="0" err="1"/>
                        <a:t>sesuai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kebutuhan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Tertunda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0041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8987170" y="1732466"/>
            <a:ext cx="253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636693" y="1553668"/>
            <a:ext cx="7534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9. KEGIATAN POKOK  : </a:t>
            </a:r>
            <a:r>
              <a:rPr lang="fi-FI" sz="2400" dirty="0"/>
              <a:t>Rekrutasi dosen dan tenaga kependidikan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268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226577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76972" y="226005"/>
            <a:ext cx="8678142" cy="1457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53166"/>
              </p:ext>
            </p:extLst>
          </p:nvPr>
        </p:nvGraphicFramePr>
        <p:xfrm>
          <a:off x="254001" y="2611973"/>
          <a:ext cx="11751732" cy="341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282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426125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397235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251224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150533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947333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1142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2274285">
                <a:tc>
                  <a:txBody>
                    <a:bodyPr/>
                    <a:lstStyle/>
                    <a:p>
                      <a:r>
                        <a:rPr lang="en-US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Pengadaan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dokumen-dokumen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pendukung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akreditasi</a:t>
                      </a:r>
                      <a:r>
                        <a:rPr lang="en-US" sz="2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Tertunda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342770" y="1898820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543027" y="1824959"/>
            <a:ext cx="7093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11. KEGIATAN POKOK  : </a:t>
            </a:r>
            <a:r>
              <a:rPr lang="fi-FI" sz="2400" dirty="0"/>
              <a:t>Akreditasi dan Perubahan menjadi Universitas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517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226577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76972" y="437773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750227"/>
              </p:ext>
            </p:extLst>
          </p:nvPr>
        </p:nvGraphicFramePr>
        <p:xfrm>
          <a:off x="237067" y="2611973"/>
          <a:ext cx="11734801" cy="407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448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422630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393781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208207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845735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Mengupayakan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beasiswa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bagi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dosen</a:t>
                      </a:r>
                      <a:r>
                        <a:rPr lang="en-US" sz="2400" dirty="0"/>
                        <a:t> dan </a:t>
                      </a:r>
                      <a:r>
                        <a:rPr lang="en-US" sz="2400" dirty="0" err="1"/>
                        <a:t>tenaga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kependidikan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Terlaksana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Menyusun Proposal </a:t>
                      </a:r>
                      <a:r>
                        <a:rPr lang="en-US" sz="2400" dirty="0" err="1"/>
                        <a:t>hibah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untuk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sarana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prasarana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Tidak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Terlaksana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0041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116787" y="1828360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543028" y="1778792"/>
            <a:ext cx="6941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12. KEGIATAN POKOK  : </a:t>
            </a:r>
            <a:r>
              <a:rPr lang="fi-FI" sz="2400" dirty="0"/>
              <a:t>Meningkatkan penerimaan hibah dari pemerintah atau lembaga lain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562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17488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76972" y="84694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624953"/>
              </p:ext>
            </p:extLst>
          </p:nvPr>
        </p:nvGraphicFramePr>
        <p:xfrm>
          <a:off x="190500" y="2515908"/>
          <a:ext cx="11981181" cy="2975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92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3752808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1626933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290865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433983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marL="50800" indent="0" algn="ctr">
                        <a:tabLst>
                          <a:tab pos="287338" algn="l"/>
                        </a:tabLst>
                      </a:pPr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Rapat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evaluasi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pelaksanaan</a:t>
                      </a:r>
                      <a:r>
                        <a:rPr lang="en-US" sz="2000" dirty="0"/>
                        <a:t> strategi </a:t>
                      </a:r>
                      <a:r>
                        <a:rPr lang="en-US" sz="2000" dirty="0" err="1"/>
                        <a:t>komunikasi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pemasaran</a:t>
                      </a:r>
                      <a:r>
                        <a:rPr lang="en-US" sz="2000" dirty="0"/>
                        <a:t> PMB </a:t>
                      </a:r>
                      <a:r>
                        <a:rPr lang="en-US" sz="2000" dirty="0" err="1"/>
                        <a:t>dengan</a:t>
                      </a:r>
                      <a:r>
                        <a:rPr lang="en-US" sz="2000" dirty="0"/>
                        <a:t> Tim 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Terlaksana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Rapat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evaluasi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pelaksanaan</a:t>
                      </a:r>
                      <a:r>
                        <a:rPr lang="en-US" sz="2000" dirty="0"/>
                        <a:t> dan </a:t>
                      </a:r>
                      <a:r>
                        <a:rPr lang="en-US" sz="2000" dirty="0" err="1"/>
                        <a:t>panduan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sistem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penerimaan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mahasiswa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baru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dengan</a:t>
                      </a:r>
                      <a:r>
                        <a:rPr lang="en-US" sz="2000" dirty="0"/>
                        <a:t> Tim PMB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Tertunda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0041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822376" y="1475187"/>
            <a:ext cx="1826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418265" y="1330436"/>
            <a:ext cx="8025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13. KEGIATAN POKOK  : </a:t>
            </a:r>
            <a:r>
              <a:rPr lang="fi-FI" sz="2400" dirty="0"/>
              <a:t>Menyusun, melaksanakan, mengontrol, mengevaluasi strategi komunikasi pemasaran serta sistem penerimaan mahasiswa baru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018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17488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76972" y="185523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699691"/>
              </p:ext>
            </p:extLst>
          </p:nvPr>
        </p:nvGraphicFramePr>
        <p:xfrm>
          <a:off x="1" y="2004662"/>
          <a:ext cx="12132885" cy="442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069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3338930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693486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10708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1117111">
                <a:tc>
                  <a:txBody>
                    <a:bodyPr/>
                    <a:lstStyle/>
                    <a:p>
                      <a:r>
                        <a:rPr lang="en-US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Mengadakan Seminar Kepribadian persiapan prakerin angkatan 2021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Terlaksana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1.575.000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1.500.000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1117111">
                <a:tc>
                  <a:txBody>
                    <a:bodyPr/>
                    <a:lstStyle/>
                    <a:p>
                      <a:r>
                        <a:rPr lang="en-US" sz="20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Melakukan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kegiatan</a:t>
                      </a:r>
                      <a:r>
                        <a:rPr lang="en-US" sz="2000" dirty="0"/>
                        <a:t> Live In </a:t>
                      </a:r>
                      <a:r>
                        <a:rPr lang="en-US" sz="2000" dirty="0" err="1"/>
                        <a:t>untuk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mahasiswa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angkatan</a:t>
                      </a:r>
                      <a:r>
                        <a:rPr lang="en-US" sz="2000" dirty="0"/>
                        <a:t>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Terlaksana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35.150.000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25.817.300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35132"/>
                  </a:ext>
                </a:extLst>
              </a:tr>
              <a:tr h="1117111">
                <a:tc>
                  <a:txBody>
                    <a:bodyPr/>
                    <a:lstStyle/>
                    <a:p>
                      <a:r>
                        <a:rPr lang="en-US" sz="20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Mengadakan</a:t>
                      </a:r>
                      <a:r>
                        <a:rPr lang="en-US" sz="2000" dirty="0"/>
                        <a:t> Seminar Anti </a:t>
                      </a:r>
                      <a:r>
                        <a:rPr lang="en-US" sz="2000" dirty="0" err="1"/>
                        <a:t>Narkoba</a:t>
                      </a:r>
                      <a:r>
                        <a:rPr lang="en-US" sz="2000" dirty="0"/>
                        <a:t>  </a:t>
                      </a:r>
                      <a:r>
                        <a:rPr lang="en-US" sz="2000" dirty="0" err="1"/>
                        <a:t>untuk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mahasiswa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angkatan</a:t>
                      </a:r>
                      <a:r>
                        <a:rPr lang="en-US" sz="2000" dirty="0"/>
                        <a:t>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Terlaksana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1.575.000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7810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10485120" y="1530726"/>
            <a:ext cx="16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344908" y="1385982"/>
            <a:ext cx="9413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14. KEGIATAN POKOK  : </a:t>
            </a:r>
            <a:r>
              <a:rPr lang="fi-FI" sz="2000" dirty="0"/>
              <a:t>Meningkatkan penerimaan hibah dari pemerintah atau lembaga lain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563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17488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500061" y="44592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23126"/>
              </p:ext>
            </p:extLst>
          </p:nvPr>
        </p:nvGraphicFramePr>
        <p:xfrm>
          <a:off x="152400" y="2038415"/>
          <a:ext cx="11904134" cy="4804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94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850673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573866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269067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198972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424762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Mengadakan</a:t>
                      </a:r>
                      <a:r>
                        <a:rPr lang="en-US" sz="2400" dirty="0"/>
                        <a:t> Seminar </a:t>
                      </a:r>
                      <a:r>
                        <a:rPr lang="en-US" sz="2400" dirty="0" err="1"/>
                        <a:t>tentang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Wawasan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Kebangsaan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untuk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mahasiswa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angkt</a:t>
                      </a:r>
                      <a:r>
                        <a:rPr lang="en-US" sz="2400" dirty="0"/>
                        <a:t>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Tertunda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Rp 2.075.000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Melakukan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Sidak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Insidensial</a:t>
                      </a:r>
                      <a:r>
                        <a:rPr lang="en-US" sz="2400" dirty="0"/>
                        <a:t> (</a:t>
                      </a:r>
                      <a:r>
                        <a:rPr lang="en-US" sz="2400" dirty="0" err="1"/>
                        <a:t>Tes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Narkoba</a:t>
                      </a:r>
                      <a:r>
                        <a:rPr lang="en-US" sz="2400" dirty="0"/>
                        <a:t> dan </a:t>
                      </a:r>
                      <a:r>
                        <a:rPr lang="en-US" sz="2400" dirty="0" err="1"/>
                        <a:t>tes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kehamilan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Tertunda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3513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857759" y="1572135"/>
            <a:ext cx="16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135466" y="1378998"/>
            <a:ext cx="9378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14. KEGIATAN POKOK  : </a:t>
            </a:r>
            <a:r>
              <a:rPr lang="fi-FI" sz="2000" dirty="0"/>
              <a:t>Meningkatkan penerimaan hibah dari pemerintah atau lembaga lain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213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17488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76972" y="185523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63182"/>
              </p:ext>
            </p:extLst>
          </p:nvPr>
        </p:nvGraphicFramePr>
        <p:xfrm>
          <a:off x="270932" y="2415079"/>
          <a:ext cx="11921068" cy="4195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629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461085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431777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734418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279370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426789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Mengikuti</a:t>
                      </a:r>
                      <a:r>
                        <a:rPr lang="en-US" sz="2000" dirty="0"/>
                        <a:t> seminar/workshop/</a:t>
                      </a:r>
                      <a:r>
                        <a:rPr lang="en-US" sz="2000" dirty="0" err="1"/>
                        <a:t>kegiatan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lainnya</a:t>
                      </a:r>
                      <a:r>
                        <a:rPr lang="en-US" sz="2000" dirty="0"/>
                        <a:t> yang </a:t>
                      </a:r>
                      <a:r>
                        <a:rPr lang="en-US" sz="2000" dirty="0" err="1"/>
                        <a:t>diadakan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pihak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eksternal</a:t>
                      </a:r>
                      <a:r>
                        <a:rPr lang="en-US" sz="2000" dirty="0"/>
                        <a:t> (</a:t>
                      </a:r>
                      <a:r>
                        <a:rPr lang="en-US" sz="2000" dirty="0" err="1"/>
                        <a:t>pemprov</a:t>
                      </a:r>
                      <a:r>
                        <a:rPr lang="en-US" sz="2000" dirty="0"/>
                        <a:t>, LLDIKTI, PAPKI </a:t>
                      </a:r>
                      <a:r>
                        <a:rPr lang="en-US" sz="2000" dirty="0" err="1"/>
                        <a:t>atau</a:t>
                      </a:r>
                      <a:r>
                        <a:rPr lang="en-US" sz="2000" dirty="0"/>
                        <a:t> Universitas </a:t>
                      </a:r>
                      <a:r>
                        <a:rPr lang="en-US" sz="2000" dirty="0" err="1"/>
                        <a:t>lainnya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Terlaksana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4.200.000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Pemberian</a:t>
                      </a:r>
                      <a:r>
                        <a:rPr lang="en-US" sz="2000" dirty="0"/>
                        <a:t> uang </a:t>
                      </a:r>
                      <a:r>
                        <a:rPr lang="en-US" sz="2000" dirty="0" err="1"/>
                        <a:t>sosial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kepada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mahasiswa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Terlaksana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5.250.000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700.000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3513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857759" y="1572135"/>
            <a:ext cx="16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543028" y="1572135"/>
            <a:ext cx="8896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14. KEGIATAN POKOK  : </a:t>
            </a:r>
            <a:r>
              <a:rPr lang="fi-FI" sz="2000" dirty="0"/>
              <a:t>Meningkatkan penerimaan hibah dari pemerintah atau lembaga lain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86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226577"/>
            <a:ext cx="1420153" cy="174788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780977" y="530383"/>
            <a:ext cx="8992757" cy="144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0843" y="2479040"/>
            <a:ext cx="8430313" cy="2404504"/>
          </a:xfrm>
        </p:spPr>
        <p:txBody>
          <a:bodyPr>
            <a:noAutofit/>
          </a:bodyPr>
          <a:lstStyle/>
          <a:p>
            <a:br>
              <a:rPr lang="en-US" sz="3800" b="1" dirty="0">
                <a:solidFill>
                  <a:schemeClr val="tx2"/>
                </a:solidFill>
                <a:latin typeface="+mn-lt"/>
              </a:rPr>
            </a:br>
            <a:r>
              <a:rPr lang="en-US" sz="3800" b="1" dirty="0">
                <a:latin typeface="+mn-lt"/>
              </a:rPr>
              <a:t>WAKET NON-AKADEMIK </a:t>
            </a:r>
            <a:br>
              <a:rPr lang="en-US" sz="3800" b="1" dirty="0">
                <a:latin typeface="+mn-lt"/>
              </a:rPr>
            </a:br>
            <a:r>
              <a:rPr lang="en-US" sz="3800" b="1" dirty="0">
                <a:latin typeface="+mn-lt"/>
              </a:rPr>
              <a:t>PERIODE JANUARI – MEI 2024</a:t>
            </a:r>
            <a:br>
              <a:rPr lang="en-US" sz="3800" b="1" dirty="0">
                <a:latin typeface="+mn-lt"/>
              </a:rPr>
            </a:br>
            <a:endParaRPr lang="id-ID" sz="3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984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17488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76972" y="185523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18352"/>
              </p:ext>
            </p:extLst>
          </p:nvPr>
        </p:nvGraphicFramePr>
        <p:xfrm>
          <a:off x="190500" y="2380643"/>
          <a:ext cx="11874501" cy="453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334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3836062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140828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031164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1458272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822841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12471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1615116">
                <a:tc>
                  <a:txBody>
                    <a:bodyPr/>
                    <a:lstStyle/>
                    <a:p>
                      <a:r>
                        <a:rPr lang="en-US" sz="2600" dirty="0"/>
                        <a:t>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err="1"/>
                        <a:t>Sosialisasi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Pedoman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Perlindungan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Terhadap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Kekerasan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Seksual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bagi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Mahasiswa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err="1"/>
                        <a:t>Tertunda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1615116">
                <a:tc>
                  <a:txBody>
                    <a:bodyPr/>
                    <a:lstStyle/>
                    <a:p>
                      <a:r>
                        <a:rPr lang="en-US" sz="2600" dirty="0"/>
                        <a:t>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Program </a:t>
                      </a:r>
                      <a:r>
                        <a:rPr lang="en-US" sz="2600" dirty="0" err="1"/>
                        <a:t>magang</a:t>
                      </a:r>
                      <a:r>
                        <a:rPr lang="en-US" sz="2600" dirty="0"/>
                        <a:t> di </a:t>
                      </a:r>
                      <a:r>
                        <a:rPr lang="en-US" sz="2600" dirty="0" err="1"/>
                        <a:t>kampus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untuk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mahasiswa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penerima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beasiswa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err="1"/>
                        <a:t>Terlaksana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3513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857759" y="1572135"/>
            <a:ext cx="16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543028" y="1572135"/>
            <a:ext cx="8896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14. KEGIATAN POKOK  : </a:t>
            </a:r>
            <a:r>
              <a:rPr lang="fi-FI" sz="2400" dirty="0"/>
              <a:t>Meningkatkan penerimaan hibah dari pemerintah atau lembaga lain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50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17488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76972" y="185523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638897"/>
              </p:ext>
            </p:extLst>
          </p:nvPr>
        </p:nvGraphicFramePr>
        <p:xfrm>
          <a:off x="543028" y="2589327"/>
          <a:ext cx="10962498" cy="3981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78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263189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236239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514544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096087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312061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Dukungan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lembaga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berupa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subsidi</a:t>
                      </a:r>
                      <a:r>
                        <a:rPr lang="en-US" sz="2400" dirty="0"/>
                        <a:t> dana </a:t>
                      </a:r>
                      <a:r>
                        <a:rPr lang="en-US" sz="2400" dirty="0" err="1"/>
                        <a:t>untuk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mahasiswa</a:t>
                      </a:r>
                      <a:r>
                        <a:rPr lang="en-US" sz="2400" dirty="0"/>
                        <a:t> yang </a:t>
                      </a:r>
                      <a:r>
                        <a:rPr lang="en-US" sz="2400" dirty="0" err="1"/>
                        <a:t>menjadi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finalis</a:t>
                      </a:r>
                      <a:r>
                        <a:rPr lang="en-US" sz="2400" dirty="0"/>
                        <a:t> Miss Indonesia dan lain-lain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Tertunda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Rp 10.000.000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857759" y="1572135"/>
            <a:ext cx="164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543028" y="1572135"/>
            <a:ext cx="8896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15. KEGIATAN POKOK  : </a:t>
            </a:r>
            <a:r>
              <a:rPr lang="fi-FI" sz="2400" dirty="0"/>
              <a:t>Mengikutsertakan mahasiswa dalam berbagai lomba regional, nasional dan internasional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81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17488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76972" y="185523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42234"/>
              </p:ext>
            </p:extLst>
          </p:nvPr>
        </p:nvGraphicFramePr>
        <p:xfrm>
          <a:off x="418265" y="2771961"/>
          <a:ext cx="10962498" cy="1909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78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263189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236239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514544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096087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312061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8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Pembaruan</a:t>
                      </a:r>
                      <a:r>
                        <a:rPr lang="en-US" sz="2800" dirty="0"/>
                        <a:t> data Alumni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Tertunda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59144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439423" y="1572135"/>
            <a:ext cx="206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543028" y="1572135"/>
            <a:ext cx="8896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17. KEGIATAN POKOK  : </a:t>
            </a:r>
            <a:r>
              <a:rPr lang="fi-FI" sz="2400" dirty="0"/>
              <a:t>Peningkatan kualitas kegiatan/layanan kemahasiswaan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864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17488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76972" y="185523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231179"/>
              </p:ext>
            </p:extLst>
          </p:nvPr>
        </p:nvGraphicFramePr>
        <p:xfrm>
          <a:off x="467078" y="2131462"/>
          <a:ext cx="10962498" cy="2335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78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263189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236239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514544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096087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312061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Evaluasi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sistem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skoring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SKPI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857759" y="1572135"/>
            <a:ext cx="16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543028" y="1572135"/>
            <a:ext cx="889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19. KEGIATAN POKOK  : </a:t>
            </a:r>
            <a:r>
              <a:rPr lang="fi-FI" dirty="0"/>
              <a:t>Melaksanakan, mengontrol, mengevaluasi sistem skoring SKPI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7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17488"/>
            <a:ext cx="1184381" cy="14576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2276972" y="185523"/>
            <a:ext cx="8678142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051376"/>
              </p:ext>
            </p:extLst>
          </p:nvPr>
        </p:nvGraphicFramePr>
        <p:xfrm>
          <a:off x="467078" y="2131462"/>
          <a:ext cx="10962498" cy="300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78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263189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236239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514544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096087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312061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Pengadaan seragam dan jaket almamater angkatan 2024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Tertunda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Rp 70.500.000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Pengadaan</a:t>
                      </a:r>
                      <a:r>
                        <a:rPr lang="en-US" sz="2400" dirty="0"/>
                        <a:t> ATK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Terlaksana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59144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857759" y="1572135"/>
            <a:ext cx="16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543028" y="1572135"/>
            <a:ext cx="889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20. KEGIATAN POKOK  : </a:t>
            </a:r>
            <a:r>
              <a:rPr lang="es-ES" dirty="0" err="1"/>
              <a:t>Pemutakhiran</a:t>
            </a:r>
            <a:r>
              <a:rPr lang="es-ES" dirty="0"/>
              <a:t> </a:t>
            </a:r>
            <a:r>
              <a:rPr lang="es-ES" dirty="0" err="1"/>
              <a:t>sarana</a:t>
            </a:r>
            <a:r>
              <a:rPr lang="es-ES" dirty="0"/>
              <a:t> dan </a:t>
            </a:r>
            <a:r>
              <a:rPr lang="es-ES" dirty="0" err="1"/>
              <a:t>prasarana</a:t>
            </a:r>
            <a:r>
              <a:rPr lang="es-ES" dirty="0"/>
              <a:t> </a:t>
            </a:r>
            <a:r>
              <a:rPr lang="es-ES" dirty="0" err="1"/>
              <a:t>pembelajaran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1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226577"/>
            <a:ext cx="1420153" cy="174788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1810966" y="418670"/>
            <a:ext cx="9818326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44220"/>
              </p:ext>
            </p:extLst>
          </p:nvPr>
        </p:nvGraphicFramePr>
        <p:xfrm>
          <a:off x="562708" y="2908238"/>
          <a:ext cx="10962498" cy="3251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78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263189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236239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416071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264898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241723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Evaluasi</a:t>
                      </a:r>
                      <a:r>
                        <a:rPr lang="en-US" sz="2800" dirty="0"/>
                        <a:t> Program </a:t>
                      </a:r>
                      <a:r>
                        <a:rPr lang="en-US" sz="2800" dirty="0" err="1"/>
                        <a:t>Kerja</a:t>
                      </a:r>
                      <a:r>
                        <a:rPr lang="en-US" sz="2800" dirty="0"/>
                        <a:t> dan </a:t>
                      </a:r>
                      <a:r>
                        <a:rPr lang="en-US" sz="2800" dirty="0" err="1"/>
                        <a:t>Anggaran</a:t>
                      </a:r>
                      <a:r>
                        <a:rPr lang="en-US" sz="2800" dirty="0"/>
                        <a:t>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Terlaksana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4965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EDFD8BD-D077-3AED-F40D-17F7A31D6662}"/>
              </a:ext>
            </a:extLst>
          </p:cNvPr>
          <p:cNvSpPr txBox="1"/>
          <p:nvPr/>
        </p:nvSpPr>
        <p:spPr>
          <a:xfrm>
            <a:off x="312759" y="1881437"/>
            <a:ext cx="8475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KEGIATAN POKOK  : Menyusun, </a:t>
            </a:r>
            <a:r>
              <a:rPr lang="en-US" sz="2400" dirty="0" err="1"/>
              <a:t>melaksanakan</a:t>
            </a:r>
            <a:r>
              <a:rPr lang="en-US" sz="2400" dirty="0"/>
              <a:t>, </a:t>
            </a:r>
            <a:r>
              <a:rPr lang="en-US" sz="2400" dirty="0" err="1"/>
              <a:t>mengontrol</a:t>
            </a:r>
            <a:r>
              <a:rPr lang="en-US" sz="2400" dirty="0"/>
              <a:t>, </a:t>
            </a:r>
            <a:r>
              <a:rPr lang="en-US" sz="2400" dirty="0" err="1"/>
              <a:t>mengevaluasi</a:t>
            </a:r>
            <a:r>
              <a:rPr lang="en-US" sz="2400" dirty="0"/>
              <a:t> program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renstra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659815" y="2112269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</p:spTree>
    <p:extLst>
      <p:ext uri="{BB962C8B-B14F-4D97-AF65-F5344CB8AC3E}">
        <p14:creationId xmlns:p14="http://schemas.microsoft.com/office/powerpoint/2010/main" val="385295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226577"/>
            <a:ext cx="1420153" cy="174788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1435486" y="225590"/>
            <a:ext cx="9818326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634774"/>
              </p:ext>
            </p:extLst>
          </p:nvPr>
        </p:nvGraphicFramePr>
        <p:xfrm>
          <a:off x="186267" y="2908238"/>
          <a:ext cx="11338939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934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817381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110085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1778202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1852546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2221791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Pembiasaan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kegiatan</a:t>
                      </a:r>
                      <a:r>
                        <a:rPr lang="en-US" sz="2400" dirty="0"/>
                        <a:t> yang </a:t>
                      </a:r>
                      <a:r>
                        <a:rPr lang="en-US" sz="2400" dirty="0" err="1"/>
                        <a:t>mendukung</a:t>
                      </a:r>
                      <a:r>
                        <a:rPr lang="en-US" sz="2400" dirty="0"/>
                        <a:t> KPKC (</a:t>
                      </a:r>
                      <a:r>
                        <a:rPr lang="en-US" sz="2400" dirty="0" err="1"/>
                        <a:t>mengurangi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plastik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tidak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menggunakan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sterefoam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dll</a:t>
                      </a:r>
                      <a:r>
                        <a:rPr lang="en-US" sz="2400" dirty="0"/>
                        <a:t>) di </a:t>
                      </a:r>
                      <a:r>
                        <a:rPr lang="en-US" sz="2400" dirty="0" err="1"/>
                        <a:t>jajaran</a:t>
                      </a:r>
                      <a:r>
                        <a:rPr lang="en-US" sz="2400" dirty="0"/>
                        <a:t> non-</a:t>
                      </a:r>
                      <a:r>
                        <a:rPr lang="en-US" sz="2400" dirty="0" err="1"/>
                        <a:t>akademik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Terlaksana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EDFD8BD-D077-3AED-F40D-17F7A31D6662}"/>
              </a:ext>
            </a:extLst>
          </p:cNvPr>
          <p:cNvSpPr txBox="1"/>
          <p:nvPr/>
        </p:nvSpPr>
        <p:spPr>
          <a:xfrm>
            <a:off x="699396" y="1939904"/>
            <a:ext cx="6666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KEGIATAN POKOK  : </a:t>
            </a:r>
            <a:r>
              <a:rPr lang="en-US" sz="2400" dirty="0" err="1"/>
              <a:t>Melaksanakan</a:t>
            </a:r>
            <a:r>
              <a:rPr lang="en-US" sz="2400" dirty="0"/>
              <a:t>, </a:t>
            </a:r>
            <a:r>
              <a:rPr lang="en-US" sz="2400" dirty="0" err="1"/>
              <a:t>mengontrol</a:t>
            </a:r>
            <a:r>
              <a:rPr lang="en-US" sz="2400" dirty="0"/>
              <a:t>,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Cc5 &amp; KPKC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8318695" y="2264232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</p:spTree>
    <p:extLst>
      <p:ext uri="{BB962C8B-B14F-4D97-AF65-F5344CB8AC3E}">
        <p14:creationId xmlns:p14="http://schemas.microsoft.com/office/powerpoint/2010/main" val="255353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226577"/>
            <a:ext cx="1420153" cy="174788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1706880" y="807106"/>
            <a:ext cx="9818326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80933"/>
              </p:ext>
            </p:extLst>
          </p:nvPr>
        </p:nvGraphicFramePr>
        <p:xfrm>
          <a:off x="215900" y="2908238"/>
          <a:ext cx="11709401" cy="2335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195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417386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388599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033620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892301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8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Evaluasi</a:t>
                      </a:r>
                      <a:r>
                        <a:rPr lang="en-US" sz="2800" dirty="0"/>
                        <a:t> SOP dan UTW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Terlaksana</a:t>
                      </a:r>
                      <a:r>
                        <a:rPr lang="en-US" sz="2800" dirty="0"/>
                        <a:t> (</a:t>
                      </a:r>
                      <a:r>
                        <a:rPr lang="en-US" sz="2800" dirty="0" err="1"/>
                        <a:t>sedang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berproses</a:t>
                      </a:r>
                      <a:r>
                        <a:rPr lang="en-US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EDFD8BD-D077-3AED-F40D-17F7A31D6662}"/>
              </a:ext>
            </a:extLst>
          </p:cNvPr>
          <p:cNvSpPr txBox="1"/>
          <p:nvPr/>
        </p:nvSpPr>
        <p:spPr>
          <a:xfrm>
            <a:off x="562708" y="2185654"/>
            <a:ext cx="5533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KEGIATAN POKOK  : </a:t>
            </a:r>
            <a:r>
              <a:rPr lang="en-US" dirty="0" err="1"/>
              <a:t>Melaksanakan</a:t>
            </a:r>
            <a:r>
              <a:rPr lang="en-US" dirty="0"/>
              <a:t>, </a:t>
            </a:r>
            <a:r>
              <a:rPr lang="en-US" dirty="0" err="1"/>
              <a:t>mengontrol</a:t>
            </a:r>
            <a:r>
              <a:rPr lang="en-US" dirty="0"/>
              <a:t>, </a:t>
            </a:r>
            <a:r>
              <a:rPr lang="en-US" dirty="0" err="1"/>
              <a:t>mengevaluasi</a:t>
            </a:r>
            <a:r>
              <a:rPr lang="en-US" dirty="0"/>
              <a:t> SOP &amp; UTW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7258929" y="2278966"/>
            <a:ext cx="253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TAHUN : 2024</a:t>
            </a:r>
          </a:p>
        </p:txBody>
      </p:sp>
    </p:spTree>
    <p:extLst>
      <p:ext uri="{BB962C8B-B14F-4D97-AF65-F5344CB8AC3E}">
        <p14:creationId xmlns:p14="http://schemas.microsoft.com/office/powerpoint/2010/main" val="317677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226577"/>
            <a:ext cx="1420153" cy="174788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1838418" y="172049"/>
            <a:ext cx="9818326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105664"/>
              </p:ext>
            </p:extLst>
          </p:nvPr>
        </p:nvGraphicFramePr>
        <p:xfrm>
          <a:off x="377082" y="2873295"/>
          <a:ext cx="11611716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380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666188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099704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1722964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275240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2275240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Mengumpulkan data calon penerima beasiswa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Terlaksana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0256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Mengikuti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rapat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beasiswa</a:t>
                      </a:r>
                      <a:r>
                        <a:rPr lang="en-US" sz="2400" dirty="0"/>
                        <a:t> LLDIKTI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Terlaksana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3188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EDFD8BD-D077-3AED-F40D-17F7A31D6662}"/>
              </a:ext>
            </a:extLst>
          </p:cNvPr>
          <p:cNvSpPr txBox="1"/>
          <p:nvPr/>
        </p:nvSpPr>
        <p:spPr>
          <a:xfrm>
            <a:off x="633969" y="1999359"/>
            <a:ext cx="7654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KEGIATAN POKOK  :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beasiswa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dan </a:t>
            </a:r>
            <a:r>
              <a:rPr lang="en-US" sz="2400" dirty="0" err="1"/>
              <a:t>berprestasi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093839" y="2151744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</p:spTree>
    <p:extLst>
      <p:ext uri="{BB962C8B-B14F-4D97-AF65-F5344CB8AC3E}">
        <p14:creationId xmlns:p14="http://schemas.microsoft.com/office/powerpoint/2010/main" val="26164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51" y="-134589"/>
            <a:ext cx="1639195" cy="180905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1706880" y="280103"/>
            <a:ext cx="9818326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626138"/>
              </p:ext>
            </p:extLst>
          </p:nvPr>
        </p:nvGraphicFramePr>
        <p:xfrm>
          <a:off x="186266" y="2484898"/>
          <a:ext cx="11819467" cy="4987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620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787114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353733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065867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883833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Pemberian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beasiswa</a:t>
                      </a:r>
                      <a:r>
                        <a:rPr lang="en-US" sz="2400" dirty="0"/>
                        <a:t> PPA LLDIKTI (</a:t>
                      </a:r>
                      <a:r>
                        <a:rPr lang="en-US" sz="2400" dirty="0" err="1"/>
                        <a:t>bantuan</a:t>
                      </a:r>
                      <a:r>
                        <a:rPr lang="en-US" sz="2400" dirty="0"/>
                        <a:t> UKT)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Pemberian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beasiswa</a:t>
                      </a:r>
                      <a:r>
                        <a:rPr lang="en-US" sz="2400" dirty="0"/>
                        <a:t> KIP/ PIP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110.000.000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0256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Pemberian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beasiswa</a:t>
                      </a:r>
                      <a:r>
                        <a:rPr lang="en-US" sz="2400" dirty="0"/>
                        <a:t> DKI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31889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40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Pemberian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beasiswa</a:t>
                      </a:r>
                      <a:r>
                        <a:rPr lang="en-US" sz="2400" dirty="0"/>
                        <a:t> PPA dan BBP-PPA STARKI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Terlaksana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26.250.000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Rp 13.500.000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31749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9219027" y="1915886"/>
            <a:ext cx="253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E10B0F-7BCB-1CEA-5488-709A6154D4E1}"/>
              </a:ext>
            </a:extLst>
          </p:cNvPr>
          <p:cNvSpPr txBox="1"/>
          <p:nvPr/>
        </p:nvSpPr>
        <p:spPr>
          <a:xfrm>
            <a:off x="566616" y="1653901"/>
            <a:ext cx="6938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KEGIATAN POKOK  :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beasiswa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dan </a:t>
            </a:r>
            <a:r>
              <a:rPr lang="en-US" sz="2400" dirty="0" err="1"/>
              <a:t>berprestasi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027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18" y="175184"/>
            <a:ext cx="1420153" cy="1548297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1706880" y="477552"/>
            <a:ext cx="9818326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790590"/>
              </p:ext>
            </p:extLst>
          </p:nvPr>
        </p:nvGraphicFramePr>
        <p:xfrm>
          <a:off x="224042" y="2550194"/>
          <a:ext cx="11764756" cy="407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925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428813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399892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457008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102468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796650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Pemberian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beasiswa</a:t>
                      </a:r>
                      <a:r>
                        <a:rPr lang="en-US" sz="2000" dirty="0"/>
                        <a:t> Bintang </a:t>
                      </a:r>
                      <a:r>
                        <a:rPr lang="en-US" sz="2000" dirty="0" err="1"/>
                        <a:t>Samudera</a:t>
                      </a:r>
                      <a:r>
                        <a:rPr lang="en-US" sz="2000" dirty="0"/>
                        <a:t> Daerah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Terlaksana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149.627.500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Pemberian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beasiswa</a:t>
                      </a:r>
                      <a:r>
                        <a:rPr lang="en-US" sz="2000" dirty="0"/>
                        <a:t> STARKI - MKS KAJ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0256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Pemberian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beasiswa</a:t>
                      </a:r>
                      <a:r>
                        <a:rPr lang="en-US" sz="2000" dirty="0"/>
                        <a:t> ASAK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Terlaksana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145.000.000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 25.300.000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31889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000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Pemberian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beasiswa</a:t>
                      </a:r>
                      <a:r>
                        <a:rPr lang="en-US" sz="2000" dirty="0"/>
                        <a:t> semester </a:t>
                      </a:r>
                      <a:r>
                        <a:rPr lang="en-US" sz="2000" dirty="0" err="1"/>
                        <a:t>satu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31749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8850663" y="2078893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7E29B4-699B-5354-064C-5ED087E1A2C8}"/>
              </a:ext>
            </a:extLst>
          </p:cNvPr>
          <p:cNvSpPr txBox="1"/>
          <p:nvPr/>
        </p:nvSpPr>
        <p:spPr>
          <a:xfrm>
            <a:off x="224042" y="1663394"/>
            <a:ext cx="6972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KEGIATAN POKOK  :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beasiswa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dan </a:t>
            </a:r>
            <a:r>
              <a:rPr lang="en-US" sz="2400" dirty="0" err="1"/>
              <a:t>berprestasi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260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FB116D6-3C08-7844-AEA3-40870C63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226577"/>
            <a:ext cx="1420153" cy="174788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0F3C122-AF36-8D4E-6DE9-6F44A7E03E20}"/>
              </a:ext>
            </a:extLst>
          </p:cNvPr>
          <p:cNvSpPr txBox="1">
            <a:spLocks/>
          </p:cNvSpPr>
          <p:nvPr/>
        </p:nvSpPr>
        <p:spPr>
          <a:xfrm>
            <a:off x="1838418" y="422036"/>
            <a:ext cx="9818326" cy="1245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Sekolah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Tinggi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Ilmu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</a:p>
          <a:p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Sekretari</a:t>
            </a:r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Tarakanita</a:t>
            </a:r>
            <a:endParaRPr lang="id-ID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DA0631-B671-8386-206F-C293EA3A1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125415"/>
            <a:ext cx="9144000" cy="5202202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chemeClr val="tx2"/>
                </a:solidFill>
              </a:rPr>
            </a:br>
            <a:endParaRPr lang="id-ID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A72C-717D-9067-5D62-9546DCC4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334989"/>
              </p:ext>
            </p:extLst>
          </p:nvPr>
        </p:nvGraphicFramePr>
        <p:xfrm>
          <a:off x="369146" y="2591182"/>
          <a:ext cx="11819467" cy="4164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621">
                  <a:extLst>
                    <a:ext uri="{9D8B030D-6E8A-4147-A177-3AD203B41FA5}">
                      <a16:colId xmlns:a16="http://schemas.microsoft.com/office/drawing/2014/main" val="65172780"/>
                    </a:ext>
                  </a:extLst>
                </a:gridCol>
                <a:gridCol w="2440109">
                  <a:extLst>
                    <a:ext uri="{9D8B030D-6E8A-4147-A177-3AD203B41FA5}">
                      <a16:colId xmlns:a16="http://schemas.microsoft.com/office/drawing/2014/main" val="1882833676"/>
                    </a:ext>
                  </a:extLst>
                </a:gridCol>
                <a:gridCol w="2411052">
                  <a:extLst>
                    <a:ext uri="{9D8B030D-6E8A-4147-A177-3AD203B41FA5}">
                      <a16:colId xmlns:a16="http://schemas.microsoft.com/office/drawing/2014/main" val="271919352"/>
                    </a:ext>
                  </a:extLst>
                </a:gridCol>
                <a:gridCol w="2274272">
                  <a:extLst>
                    <a:ext uri="{9D8B030D-6E8A-4147-A177-3AD203B41FA5}">
                      <a16:colId xmlns:a16="http://schemas.microsoft.com/office/drawing/2014/main" val="4137915813"/>
                    </a:ext>
                  </a:extLst>
                </a:gridCol>
                <a:gridCol w="2421467">
                  <a:extLst>
                    <a:ext uri="{9D8B030D-6E8A-4147-A177-3AD203B41FA5}">
                      <a16:colId xmlns:a16="http://schemas.microsoft.com/office/drawing/2014/main" val="3938731178"/>
                    </a:ext>
                  </a:extLst>
                </a:gridCol>
                <a:gridCol w="1689946">
                  <a:extLst>
                    <a:ext uri="{9D8B030D-6E8A-4147-A177-3AD203B41FA5}">
                      <a16:colId xmlns:a16="http://schemas.microsoft.com/office/drawing/2014/main" val="250708326"/>
                    </a:ext>
                  </a:extLst>
                </a:gridCol>
              </a:tblGrid>
              <a:tr h="9642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JENIS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KETERANGAN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terlaksana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Tertunda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ANGGARAN</a:t>
                      </a:r>
                    </a:p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REALISASI</a:t>
                      </a:r>
                    </a:p>
                    <a:p>
                      <a:pPr algn="ctr"/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-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KETERSERAPAN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26150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200" dirty="0"/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/>
                        <a:t>Pemberian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beasiswa</a:t>
                      </a:r>
                      <a:r>
                        <a:rPr lang="en-US" sz="2200" dirty="0"/>
                        <a:t> S1 </a:t>
                      </a:r>
                      <a:r>
                        <a:rPr lang="en-US" sz="2200" dirty="0" err="1"/>
                        <a:t>Ekst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untuk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karyawan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dari</a:t>
                      </a:r>
                      <a:r>
                        <a:rPr lang="en-US" sz="2200" dirty="0"/>
                        <a:t> Lembaga </a:t>
                      </a:r>
                      <a:r>
                        <a:rPr lang="en-US" sz="2200" dirty="0" err="1"/>
                        <a:t>Katolik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/>
                        <a:t>Terlaksana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Rp 26.000.000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48767"/>
                  </a:ext>
                </a:extLst>
              </a:tr>
              <a:tr h="488518">
                <a:tc>
                  <a:txBody>
                    <a:bodyPr/>
                    <a:lstStyle/>
                    <a:p>
                      <a:r>
                        <a:rPr lang="en-US" sz="2200" dirty="0"/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/>
                        <a:t>Mengadakan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pertemuan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dengan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mahasiswa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penerima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beasiswa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/>
                        <a:t>Tertunda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--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0256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4A0D84-C3B5-1C1E-3F68-48B8C9D7ADD3}"/>
              </a:ext>
            </a:extLst>
          </p:cNvPr>
          <p:cNvSpPr txBox="1"/>
          <p:nvPr/>
        </p:nvSpPr>
        <p:spPr>
          <a:xfrm>
            <a:off x="8993021" y="2210515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TAHUN :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B9680-065A-590B-C5AB-E44D21747B92}"/>
              </a:ext>
            </a:extLst>
          </p:cNvPr>
          <p:cNvSpPr txBox="1"/>
          <p:nvPr/>
        </p:nvSpPr>
        <p:spPr>
          <a:xfrm>
            <a:off x="653657" y="1871974"/>
            <a:ext cx="7260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KEGIATAN POKOK  :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beasiswa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dan </a:t>
            </a:r>
            <a:r>
              <a:rPr lang="en-US" sz="2400" dirty="0" err="1"/>
              <a:t>berprestasi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814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1580</Words>
  <Application>Microsoft Office PowerPoint</Application>
  <PresentationFormat>Widescreen</PresentationFormat>
  <Paragraphs>552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Rounded MT Bold</vt:lpstr>
      <vt:lpstr>Calibri</vt:lpstr>
      <vt:lpstr>Calibri Light</vt:lpstr>
      <vt:lpstr>Office Theme</vt:lpstr>
      <vt:lpstr> EVALUASI PROGRAM KERJA DAN ANGGARAN TAHUN 2023 DAN  PERIODE JANUARI – MEI 2024 </vt:lpstr>
      <vt:lpstr> WAKET NON-AKADEMIK  PERIODE JANUARI – MEI 2024 </vt:lpstr>
      <vt:lpstr>PowerPoint Presentation</vt:lpstr>
      <vt:lpstr> 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</vt:vector>
  </TitlesOfParts>
  <Company>STARKI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Perkantoran Ponkel 04</dc:creator>
  <cp:lastModifiedBy>Maria Ambarwati</cp:lastModifiedBy>
  <cp:revision>24</cp:revision>
  <dcterms:created xsi:type="dcterms:W3CDTF">2023-05-11T03:07:30Z</dcterms:created>
  <dcterms:modified xsi:type="dcterms:W3CDTF">2024-07-01T04:05:31Z</dcterms:modified>
</cp:coreProperties>
</file>