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45" d="100"/>
          <a:sy n="45" d="100"/>
        </p:scale>
        <p:origin x="859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1B452-0231-0211-5E0A-906F0215EE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EA77B1-1409-066D-7333-2480E54D20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F26EE7-241F-8642-A79A-E435641D0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DACB-72F8-444D-85DB-9964FFF78B59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E926D-717E-2CA0-6021-1A16DE008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F0D97-CD97-6972-04DF-A4CE0922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EA3D-DB40-4A33-8FDE-E7710FC6C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68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BBC497-1EC5-9A81-CDA4-94DECE576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0656-829A-D8A2-55E3-08D162952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15FECB-887E-FAE4-D243-0727EA3546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8DACB-72F8-444D-85DB-9964FFF78B59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63EF8-D60E-8978-0195-D277247744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B3496-93E2-906E-52FC-A9E8AD7F91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BEA3D-DB40-4A33-8FDE-E7710FC6C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753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8FB116D6-3C08-7844-AEA3-40870C63F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65" y="226577"/>
            <a:ext cx="1420153" cy="1747880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C0F3C122-AF36-8D4E-6DE9-6F44A7E03E20}"/>
              </a:ext>
            </a:extLst>
          </p:cNvPr>
          <p:cNvSpPr txBox="1">
            <a:spLocks/>
          </p:cNvSpPr>
          <p:nvPr/>
        </p:nvSpPr>
        <p:spPr>
          <a:xfrm>
            <a:off x="2780977" y="530383"/>
            <a:ext cx="8992757" cy="144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Sekolah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Tinggi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Ilmu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Komunikasi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Dan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Sekretari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Tarakanita</a:t>
            </a:r>
            <a:endParaRPr lang="id-ID" sz="32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5DA0631-B671-8386-206F-C293EA3A1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8265" y="2632800"/>
            <a:ext cx="11355471" cy="3364929"/>
          </a:xfrm>
        </p:spPr>
        <p:txBody>
          <a:bodyPr>
            <a:noAutofit/>
          </a:bodyPr>
          <a:lstStyle/>
          <a:p>
            <a:br>
              <a:rPr lang="en-US" sz="3800" b="1" dirty="0">
                <a:solidFill>
                  <a:schemeClr val="tx2"/>
                </a:solidFill>
                <a:latin typeface="+mn-lt"/>
              </a:rPr>
            </a:br>
            <a:r>
              <a:rPr lang="en-US" sz="3800" b="1" dirty="0">
                <a:latin typeface="+mn-lt"/>
              </a:rPr>
              <a:t>EVALUASI PROGRAM KERJA DAN ANGGARAN TAHUN 2023</a:t>
            </a:r>
            <a:br>
              <a:rPr lang="en-US" sz="3800" b="1" dirty="0">
                <a:latin typeface="+mn-lt"/>
              </a:rPr>
            </a:br>
            <a:r>
              <a:rPr lang="en-US" sz="3800" b="1" dirty="0">
                <a:latin typeface="+mn-lt"/>
              </a:rPr>
              <a:t>DAN </a:t>
            </a:r>
            <a:br>
              <a:rPr lang="en-US" sz="3800" b="1" dirty="0">
                <a:latin typeface="+mn-lt"/>
              </a:rPr>
            </a:br>
            <a:r>
              <a:rPr lang="en-US" sz="3800" b="1" dirty="0">
                <a:latin typeface="+mn-lt"/>
              </a:rPr>
              <a:t>PERIODE JANUARI – MEI 2024</a:t>
            </a:r>
            <a:br>
              <a:rPr lang="en-US" sz="3800" b="1" dirty="0">
                <a:latin typeface="+mn-lt"/>
              </a:rPr>
            </a:br>
            <a:endParaRPr lang="id-ID" sz="3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1444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8FB116D6-3C08-7844-AEA3-40870C63F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96" y="42921"/>
            <a:ext cx="1420153" cy="1747880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C0F3C122-AF36-8D4E-6DE9-6F44A7E03E20}"/>
              </a:ext>
            </a:extLst>
          </p:cNvPr>
          <p:cNvSpPr txBox="1">
            <a:spLocks/>
          </p:cNvSpPr>
          <p:nvPr/>
        </p:nvSpPr>
        <p:spPr>
          <a:xfrm>
            <a:off x="2172738" y="269252"/>
            <a:ext cx="8678142" cy="12459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Sekolah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Tinggi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Ilmu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Komunikasi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Dan </a:t>
            </a:r>
          </a:p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Sekretari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Tarakanita</a:t>
            </a:r>
            <a:endParaRPr lang="id-ID" sz="32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5DA0631-B671-8386-206F-C293EA3A1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6880" y="1125415"/>
            <a:ext cx="9144000" cy="5202202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chemeClr val="tx2"/>
                </a:solidFill>
              </a:rPr>
            </a:br>
            <a:endParaRPr lang="id-ID" sz="2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690A72C-717D-9067-5D62-9546DCC427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678951"/>
              </p:ext>
            </p:extLst>
          </p:nvPr>
        </p:nvGraphicFramePr>
        <p:xfrm>
          <a:off x="614751" y="2679392"/>
          <a:ext cx="10962498" cy="3830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378">
                  <a:extLst>
                    <a:ext uri="{9D8B030D-6E8A-4147-A177-3AD203B41FA5}">
                      <a16:colId xmlns:a16="http://schemas.microsoft.com/office/drawing/2014/main" val="65172780"/>
                    </a:ext>
                  </a:extLst>
                </a:gridCol>
                <a:gridCol w="2263189">
                  <a:extLst>
                    <a:ext uri="{9D8B030D-6E8A-4147-A177-3AD203B41FA5}">
                      <a16:colId xmlns:a16="http://schemas.microsoft.com/office/drawing/2014/main" val="1882833676"/>
                    </a:ext>
                  </a:extLst>
                </a:gridCol>
                <a:gridCol w="2236239">
                  <a:extLst>
                    <a:ext uri="{9D8B030D-6E8A-4147-A177-3AD203B41FA5}">
                      <a16:colId xmlns:a16="http://schemas.microsoft.com/office/drawing/2014/main" val="271919352"/>
                    </a:ext>
                  </a:extLst>
                </a:gridCol>
                <a:gridCol w="2100910">
                  <a:extLst>
                    <a:ext uri="{9D8B030D-6E8A-4147-A177-3AD203B41FA5}">
                      <a16:colId xmlns:a16="http://schemas.microsoft.com/office/drawing/2014/main" val="4137915813"/>
                    </a:ext>
                  </a:extLst>
                </a:gridCol>
                <a:gridCol w="2015066">
                  <a:extLst>
                    <a:ext uri="{9D8B030D-6E8A-4147-A177-3AD203B41FA5}">
                      <a16:colId xmlns:a16="http://schemas.microsoft.com/office/drawing/2014/main" val="3938731178"/>
                    </a:ext>
                  </a:extLst>
                </a:gridCol>
                <a:gridCol w="1806716">
                  <a:extLst>
                    <a:ext uri="{9D8B030D-6E8A-4147-A177-3AD203B41FA5}">
                      <a16:colId xmlns:a16="http://schemas.microsoft.com/office/drawing/2014/main" val="250708326"/>
                    </a:ext>
                  </a:extLst>
                </a:gridCol>
              </a:tblGrid>
              <a:tr h="9642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JENIS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KETERANGAN  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Tertunda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ANGGARAN</a:t>
                      </a:r>
                    </a:p>
                    <a:p>
                      <a:pPr algn="ctr"/>
                      <a:r>
                        <a:rPr lang="en-US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REALISASI</a:t>
                      </a:r>
                    </a:p>
                    <a:p>
                      <a:pPr algn="ctr"/>
                      <a:r>
                        <a:rPr lang="en-US" dirty="0" err="1"/>
                        <a:t>Januari</a:t>
                      </a:r>
                      <a:r>
                        <a:rPr lang="en-US" dirty="0"/>
                        <a:t> - Mei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KETERSERAPAN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726150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400"/>
                        <a:t>6.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2400" dirty="0"/>
                        <a:t>Rapat koordinasi keuangan dengan YPTT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Terlaksana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402560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739846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400"/>
                        <a:t>8.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Rapat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koordinasi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jajaran</a:t>
                      </a:r>
                      <a:r>
                        <a:rPr lang="en-US" sz="2400" dirty="0"/>
                        <a:t> Non-</a:t>
                      </a:r>
                      <a:r>
                        <a:rPr lang="en-US" sz="2400" dirty="0" err="1"/>
                        <a:t>Akademik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Tertundda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4140669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24A0D84-C3B5-1C1E-3F68-48B8C9D7ADD3}"/>
              </a:ext>
            </a:extLst>
          </p:cNvPr>
          <p:cNvSpPr txBox="1"/>
          <p:nvPr/>
        </p:nvSpPr>
        <p:spPr>
          <a:xfrm>
            <a:off x="9410824" y="1996881"/>
            <a:ext cx="2532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TAHUN :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6B9680-065A-590B-C5AB-E44D21747B92}"/>
              </a:ext>
            </a:extLst>
          </p:cNvPr>
          <p:cNvSpPr txBox="1"/>
          <p:nvPr/>
        </p:nvSpPr>
        <p:spPr>
          <a:xfrm>
            <a:off x="614751" y="1757441"/>
            <a:ext cx="75471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5. KEGIATAN POKOK  : </a:t>
            </a:r>
            <a:r>
              <a:rPr lang="fi-FI" sz="2400" dirty="0"/>
              <a:t>Menyusun, melaksanakan, mengontrol, mengevaluasi sistem tata kelola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62758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8FB116D6-3C08-7844-AEA3-40870C63F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39" y="111543"/>
            <a:ext cx="1420153" cy="1747880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C0F3C122-AF36-8D4E-6DE9-6F44A7E03E20}"/>
              </a:ext>
            </a:extLst>
          </p:cNvPr>
          <p:cNvSpPr txBox="1">
            <a:spLocks/>
          </p:cNvSpPr>
          <p:nvPr/>
        </p:nvSpPr>
        <p:spPr>
          <a:xfrm>
            <a:off x="2172738" y="190607"/>
            <a:ext cx="8678142" cy="12459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Sekolah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Tinggi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Ilmu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Komunikasi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Dan </a:t>
            </a:r>
          </a:p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Sekretari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Tarakanita</a:t>
            </a:r>
            <a:endParaRPr lang="id-ID" sz="32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5DA0631-B671-8386-206F-C293EA3A1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6880" y="1125415"/>
            <a:ext cx="9144000" cy="5202202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chemeClr val="tx2"/>
                </a:solidFill>
              </a:rPr>
            </a:br>
            <a:endParaRPr lang="id-ID" sz="2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690A72C-717D-9067-5D62-9546DCC427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793888"/>
              </p:ext>
            </p:extLst>
          </p:nvPr>
        </p:nvGraphicFramePr>
        <p:xfrm>
          <a:off x="403169" y="2661485"/>
          <a:ext cx="11385661" cy="4164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237">
                  <a:extLst>
                    <a:ext uri="{9D8B030D-6E8A-4147-A177-3AD203B41FA5}">
                      <a16:colId xmlns:a16="http://schemas.microsoft.com/office/drawing/2014/main" val="65172780"/>
                    </a:ext>
                  </a:extLst>
                </a:gridCol>
                <a:gridCol w="2350550">
                  <a:extLst>
                    <a:ext uri="{9D8B030D-6E8A-4147-A177-3AD203B41FA5}">
                      <a16:colId xmlns:a16="http://schemas.microsoft.com/office/drawing/2014/main" val="1882833676"/>
                    </a:ext>
                  </a:extLst>
                </a:gridCol>
                <a:gridCol w="2322560">
                  <a:extLst>
                    <a:ext uri="{9D8B030D-6E8A-4147-A177-3AD203B41FA5}">
                      <a16:colId xmlns:a16="http://schemas.microsoft.com/office/drawing/2014/main" val="271919352"/>
                    </a:ext>
                  </a:extLst>
                </a:gridCol>
                <a:gridCol w="2611608">
                  <a:extLst>
                    <a:ext uri="{9D8B030D-6E8A-4147-A177-3AD203B41FA5}">
                      <a16:colId xmlns:a16="http://schemas.microsoft.com/office/drawing/2014/main" val="4137915813"/>
                    </a:ext>
                  </a:extLst>
                </a:gridCol>
                <a:gridCol w="2176998">
                  <a:extLst>
                    <a:ext uri="{9D8B030D-6E8A-4147-A177-3AD203B41FA5}">
                      <a16:colId xmlns:a16="http://schemas.microsoft.com/office/drawing/2014/main" val="3938731178"/>
                    </a:ext>
                  </a:extLst>
                </a:gridCol>
                <a:gridCol w="1362708">
                  <a:extLst>
                    <a:ext uri="{9D8B030D-6E8A-4147-A177-3AD203B41FA5}">
                      <a16:colId xmlns:a16="http://schemas.microsoft.com/office/drawing/2014/main" val="250708326"/>
                    </a:ext>
                  </a:extLst>
                </a:gridCol>
              </a:tblGrid>
              <a:tr h="9642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JENIS KEGIATAN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KETERANGAN  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Tertunda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ANGGARAN</a:t>
                      </a:r>
                    </a:p>
                    <a:p>
                      <a:pPr algn="ctr"/>
                      <a:r>
                        <a:rPr lang="en-US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REALISASI</a:t>
                      </a:r>
                    </a:p>
                    <a:p>
                      <a:pPr algn="ctr"/>
                      <a:r>
                        <a:rPr lang="en-US" dirty="0" err="1"/>
                        <a:t>Januari</a:t>
                      </a:r>
                      <a:r>
                        <a:rPr lang="en-US" dirty="0"/>
                        <a:t> - Mei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KETERSERAPAN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726150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40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Studi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lanjut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bagi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dosen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Tidak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Terlaksana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448767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400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Studi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lanjut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bagi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tenaga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kependidikan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Tidak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Terlaksana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402560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400" dirty="0"/>
                        <a:t>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Kursus</a:t>
                      </a:r>
                      <a:r>
                        <a:rPr lang="en-US" sz="2400" dirty="0"/>
                        <a:t>/</a:t>
                      </a:r>
                      <a:r>
                        <a:rPr lang="en-US" sz="2400" dirty="0" err="1"/>
                        <a:t>Pelatihan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untuk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tenaga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kependidikan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Terlaksana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739846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24A0D84-C3B5-1C1E-3F68-48B8C9D7ADD3}"/>
              </a:ext>
            </a:extLst>
          </p:cNvPr>
          <p:cNvSpPr txBox="1"/>
          <p:nvPr/>
        </p:nvSpPr>
        <p:spPr>
          <a:xfrm>
            <a:off x="9045064" y="2059320"/>
            <a:ext cx="2532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TAHUN :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6B9680-065A-590B-C5AB-E44D21747B92}"/>
              </a:ext>
            </a:extLst>
          </p:cNvPr>
          <p:cNvSpPr txBox="1"/>
          <p:nvPr/>
        </p:nvSpPr>
        <p:spPr>
          <a:xfrm>
            <a:off x="614751" y="1854412"/>
            <a:ext cx="70233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7. KEGIATAN POKOK  : </a:t>
            </a:r>
            <a:r>
              <a:rPr lang="fi-FI" sz="2400" dirty="0"/>
              <a:t>Menugaskan dosen dan tenaga administrasi untuk studi lanjut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01890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8FB116D6-3C08-7844-AEA3-40870C63F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45" y="83000"/>
            <a:ext cx="1427468" cy="1756883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C0F3C122-AF36-8D4E-6DE9-6F44A7E03E20}"/>
              </a:ext>
            </a:extLst>
          </p:cNvPr>
          <p:cNvSpPr txBox="1">
            <a:spLocks/>
          </p:cNvSpPr>
          <p:nvPr/>
        </p:nvSpPr>
        <p:spPr>
          <a:xfrm>
            <a:off x="2231405" y="229258"/>
            <a:ext cx="8678142" cy="12459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Sekolah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Tinggi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Ilmu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Komunikasi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Dan </a:t>
            </a:r>
          </a:p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Sekretari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Tarakanita</a:t>
            </a:r>
            <a:endParaRPr lang="id-ID" sz="32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5DA0631-B671-8386-206F-C293EA3A1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6880" y="1125415"/>
            <a:ext cx="9144000" cy="5202202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chemeClr val="tx2"/>
                </a:solidFill>
              </a:rPr>
            </a:br>
            <a:endParaRPr lang="id-ID" sz="2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690A72C-717D-9067-5D62-9546DCC427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931796"/>
              </p:ext>
            </p:extLst>
          </p:nvPr>
        </p:nvGraphicFramePr>
        <p:xfrm>
          <a:off x="418265" y="2611973"/>
          <a:ext cx="11485868" cy="3615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177">
                  <a:extLst>
                    <a:ext uri="{9D8B030D-6E8A-4147-A177-3AD203B41FA5}">
                      <a16:colId xmlns:a16="http://schemas.microsoft.com/office/drawing/2014/main" val="65172780"/>
                    </a:ext>
                  </a:extLst>
                </a:gridCol>
                <a:gridCol w="2371238">
                  <a:extLst>
                    <a:ext uri="{9D8B030D-6E8A-4147-A177-3AD203B41FA5}">
                      <a16:colId xmlns:a16="http://schemas.microsoft.com/office/drawing/2014/main" val="1882833676"/>
                    </a:ext>
                  </a:extLst>
                </a:gridCol>
                <a:gridCol w="2343001">
                  <a:extLst>
                    <a:ext uri="{9D8B030D-6E8A-4147-A177-3AD203B41FA5}">
                      <a16:colId xmlns:a16="http://schemas.microsoft.com/office/drawing/2014/main" val="271919352"/>
                    </a:ext>
                  </a:extLst>
                </a:gridCol>
                <a:gridCol w="2141452">
                  <a:extLst>
                    <a:ext uri="{9D8B030D-6E8A-4147-A177-3AD203B41FA5}">
                      <a16:colId xmlns:a16="http://schemas.microsoft.com/office/drawing/2014/main" val="4137915813"/>
                    </a:ext>
                  </a:extLst>
                </a:gridCol>
                <a:gridCol w="2218267">
                  <a:extLst>
                    <a:ext uri="{9D8B030D-6E8A-4147-A177-3AD203B41FA5}">
                      <a16:colId xmlns:a16="http://schemas.microsoft.com/office/drawing/2014/main" val="3938731178"/>
                    </a:ext>
                  </a:extLst>
                </a:gridCol>
                <a:gridCol w="1845733">
                  <a:extLst>
                    <a:ext uri="{9D8B030D-6E8A-4147-A177-3AD203B41FA5}">
                      <a16:colId xmlns:a16="http://schemas.microsoft.com/office/drawing/2014/main" val="250708326"/>
                    </a:ext>
                  </a:extLst>
                </a:gridCol>
              </a:tblGrid>
              <a:tr h="9642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JENIS KEGIATAN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KETERANGAN  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Tertunda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ANGGARAN</a:t>
                      </a:r>
                    </a:p>
                    <a:p>
                      <a:pPr algn="ctr"/>
                      <a:r>
                        <a:rPr lang="en-US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REALISASI</a:t>
                      </a:r>
                    </a:p>
                    <a:p>
                      <a:pPr algn="ctr"/>
                      <a:r>
                        <a:rPr lang="en-US" dirty="0" err="1"/>
                        <a:t>Januari</a:t>
                      </a:r>
                      <a:r>
                        <a:rPr lang="en-US" dirty="0"/>
                        <a:t> - Mei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KETERSERAPAN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726150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40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Memberikan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Konseling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bagi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dosen</a:t>
                      </a:r>
                      <a:r>
                        <a:rPr lang="en-US" sz="2400" dirty="0"/>
                        <a:t> dan </a:t>
                      </a:r>
                      <a:r>
                        <a:rPr lang="en-US" sz="2400" dirty="0" err="1"/>
                        <a:t>tenaga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kependidikan</a:t>
                      </a:r>
                      <a:r>
                        <a:rPr lang="en-US" sz="2400" dirty="0"/>
                        <a:t> yang </a:t>
                      </a:r>
                      <a:r>
                        <a:rPr lang="en-US" sz="2400" dirty="0" err="1"/>
                        <a:t>membutuhkan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Tidak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Terlaksana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448767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24A0D84-C3B5-1C1E-3F68-48B8C9D7ADD3}"/>
              </a:ext>
            </a:extLst>
          </p:cNvPr>
          <p:cNvSpPr txBox="1"/>
          <p:nvPr/>
        </p:nvSpPr>
        <p:spPr>
          <a:xfrm>
            <a:off x="9219027" y="1909679"/>
            <a:ext cx="2532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TAHUN :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6B9680-065A-590B-C5AB-E44D21747B92}"/>
              </a:ext>
            </a:extLst>
          </p:cNvPr>
          <p:cNvSpPr txBox="1"/>
          <p:nvPr/>
        </p:nvSpPr>
        <p:spPr>
          <a:xfrm>
            <a:off x="543028" y="1824959"/>
            <a:ext cx="71785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8. KEGIATAN POKOK  : </a:t>
            </a:r>
            <a:r>
              <a:rPr lang="fi-FI" sz="2000" dirty="0"/>
              <a:t>Menyusun, melaksanakan, mengontrol, mengevaluasi pelayanan sosial-kariatif dan pastoral keluarga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69852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8FB116D6-3C08-7844-AEA3-40870C63F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35" y="97387"/>
            <a:ext cx="1184381" cy="1457699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C0F3C122-AF36-8D4E-6DE9-6F44A7E03E20}"/>
              </a:ext>
            </a:extLst>
          </p:cNvPr>
          <p:cNvSpPr txBox="1">
            <a:spLocks/>
          </p:cNvSpPr>
          <p:nvPr/>
        </p:nvSpPr>
        <p:spPr>
          <a:xfrm>
            <a:off x="2506976" y="137052"/>
            <a:ext cx="8678142" cy="12459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Sekolah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Tinggi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Ilmu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Komunikasi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Dan </a:t>
            </a:r>
          </a:p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Sekretari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Tarakanita</a:t>
            </a:r>
            <a:endParaRPr lang="id-ID" sz="32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5DA0631-B671-8386-206F-C293EA3A1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6880" y="1125415"/>
            <a:ext cx="9144000" cy="5202202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chemeClr val="tx2"/>
                </a:solidFill>
              </a:rPr>
            </a:br>
            <a:endParaRPr lang="id-ID" sz="2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690A72C-717D-9067-5D62-9546DCC427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834027"/>
              </p:ext>
            </p:extLst>
          </p:nvPr>
        </p:nvGraphicFramePr>
        <p:xfrm>
          <a:off x="169333" y="2383246"/>
          <a:ext cx="11751734" cy="4073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282">
                  <a:extLst>
                    <a:ext uri="{9D8B030D-6E8A-4147-A177-3AD203B41FA5}">
                      <a16:colId xmlns:a16="http://schemas.microsoft.com/office/drawing/2014/main" val="65172780"/>
                    </a:ext>
                  </a:extLst>
                </a:gridCol>
                <a:gridCol w="2426126">
                  <a:extLst>
                    <a:ext uri="{9D8B030D-6E8A-4147-A177-3AD203B41FA5}">
                      <a16:colId xmlns:a16="http://schemas.microsoft.com/office/drawing/2014/main" val="1882833676"/>
                    </a:ext>
                  </a:extLst>
                </a:gridCol>
                <a:gridCol w="2397235">
                  <a:extLst>
                    <a:ext uri="{9D8B030D-6E8A-4147-A177-3AD203B41FA5}">
                      <a16:colId xmlns:a16="http://schemas.microsoft.com/office/drawing/2014/main" val="271919352"/>
                    </a:ext>
                  </a:extLst>
                </a:gridCol>
                <a:gridCol w="2386691">
                  <a:extLst>
                    <a:ext uri="{9D8B030D-6E8A-4147-A177-3AD203B41FA5}">
                      <a16:colId xmlns:a16="http://schemas.microsoft.com/office/drawing/2014/main" val="4137915813"/>
                    </a:ext>
                  </a:extLst>
                </a:gridCol>
                <a:gridCol w="2116666">
                  <a:extLst>
                    <a:ext uri="{9D8B030D-6E8A-4147-A177-3AD203B41FA5}">
                      <a16:colId xmlns:a16="http://schemas.microsoft.com/office/drawing/2014/main" val="3938731178"/>
                    </a:ext>
                  </a:extLst>
                </a:gridCol>
                <a:gridCol w="1845734">
                  <a:extLst>
                    <a:ext uri="{9D8B030D-6E8A-4147-A177-3AD203B41FA5}">
                      <a16:colId xmlns:a16="http://schemas.microsoft.com/office/drawing/2014/main" val="250708326"/>
                    </a:ext>
                  </a:extLst>
                </a:gridCol>
              </a:tblGrid>
              <a:tr h="9642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JENIS KEGIATAN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KETERANGAN  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Tertunda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ANGGARAN</a:t>
                      </a:r>
                    </a:p>
                    <a:p>
                      <a:pPr algn="ctr"/>
                      <a:r>
                        <a:rPr lang="en-US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REALISASI</a:t>
                      </a:r>
                    </a:p>
                    <a:p>
                      <a:pPr algn="ctr"/>
                      <a:r>
                        <a:rPr lang="en-US" dirty="0" err="1"/>
                        <a:t>Januari</a:t>
                      </a:r>
                      <a:r>
                        <a:rPr lang="en-US" dirty="0"/>
                        <a:t> - Mei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KETERSERAPAN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726150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40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dirty="0"/>
                        <a:t>Penerimaan tenaga kependidikan baru yang sesuai kebutuhan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Terlaksana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---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448767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400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Penerimaan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dosen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baru</a:t>
                      </a:r>
                      <a:r>
                        <a:rPr lang="en-US" sz="2400" dirty="0"/>
                        <a:t> yang </a:t>
                      </a:r>
                      <a:r>
                        <a:rPr lang="en-US" sz="2400" dirty="0" err="1"/>
                        <a:t>sesuai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kebutuhan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Tertunda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---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---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00417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24A0D84-C3B5-1C1E-3F68-48B8C9D7ADD3}"/>
              </a:ext>
            </a:extLst>
          </p:cNvPr>
          <p:cNvSpPr txBox="1"/>
          <p:nvPr/>
        </p:nvSpPr>
        <p:spPr>
          <a:xfrm>
            <a:off x="8987170" y="1732466"/>
            <a:ext cx="2532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TAHUN :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6B9680-065A-590B-C5AB-E44D21747B92}"/>
              </a:ext>
            </a:extLst>
          </p:cNvPr>
          <p:cNvSpPr txBox="1"/>
          <p:nvPr/>
        </p:nvSpPr>
        <p:spPr>
          <a:xfrm>
            <a:off x="636693" y="1553668"/>
            <a:ext cx="7534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9. KEGIATAN POKOK  : </a:t>
            </a:r>
            <a:r>
              <a:rPr lang="fi-FI" sz="2400" dirty="0"/>
              <a:t>Rekrutasi dosen dan tenaga kependidikan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22688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8FB116D6-3C08-7844-AEA3-40870C63F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65" y="226577"/>
            <a:ext cx="1184381" cy="1457699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C0F3C122-AF36-8D4E-6DE9-6F44A7E03E20}"/>
              </a:ext>
            </a:extLst>
          </p:cNvPr>
          <p:cNvSpPr txBox="1">
            <a:spLocks/>
          </p:cNvSpPr>
          <p:nvPr/>
        </p:nvSpPr>
        <p:spPr>
          <a:xfrm>
            <a:off x="2276972" y="226005"/>
            <a:ext cx="8678142" cy="1457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Sekolah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Tinggi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Ilmu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Komunikasi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Dan </a:t>
            </a:r>
          </a:p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Sekretari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Tarakanita</a:t>
            </a:r>
            <a:endParaRPr lang="id-ID" sz="32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5DA0631-B671-8386-206F-C293EA3A1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6880" y="1125415"/>
            <a:ext cx="9144000" cy="5202202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chemeClr val="tx2"/>
                </a:solidFill>
              </a:rPr>
            </a:br>
            <a:endParaRPr lang="id-ID" sz="2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690A72C-717D-9067-5D62-9546DCC427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853166"/>
              </p:ext>
            </p:extLst>
          </p:nvPr>
        </p:nvGraphicFramePr>
        <p:xfrm>
          <a:off x="254001" y="2611973"/>
          <a:ext cx="11751732" cy="3416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282">
                  <a:extLst>
                    <a:ext uri="{9D8B030D-6E8A-4147-A177-3AD203B41FA5}">
                      <a16:colId xmlns:a16="http://schemas.microsoft.com/office/drawing/2014/main" val="65172780"/>
                    </a:ext>
                  </a:extLst>
                </a:gridCol>
                <a:gridCol w="2426125">
                  <a:extLst>
                    <a:ext uri="{9D8B030D-6E8A-4147-A177-3AD203B41FA5}">
                      <a16:colId xmlns:a16="http://schemas.microsoft.com/office/drawing/2014/main" val="1882833676"/>
                    </a:ext>
                  </a:extLst>
                </a:gridCol>
                <a:gridCol w="2397235">
                  <a:extLst>
                    <a:ext uri="{9D8B030D-6E8A-4147-A177-3AD203B41FA5}">
                      <a16:colId xmlns:a16="http://schemas.microsoft.com/office/drawing/2014/main" val="271919352"/>
                    </a:ext>
                  </a:extLst>
                </a:gridCol>
                <a:gridCol w="2251224">
                  <a:extLst>
                    <a:ext uri="{9D8B030D-6E8A-4147-A177-3AD203B41FA5}">
                      <a16:colId xmlns:a16="http://schemas.microsoft.com/office/drawing/2014/main" val="4137915813"/>
                    </a:ext>
                  </a:extLst>
                </a:gridCol>
                <a:gridCol w="2150533">
                  <a:extLst>
                    <a:ext uri="{9D8B030D-6E8A-4147-A177-3AD203B41FA5}">
                      <a16:colId xmlns:a16="http://schemas.microsoft.com/office/drawing/2014/main" val="3938731178"/>
                    </a:ext>
                  </a:extLst>
                </a:gridCol>
                <a:gridCol w="1947333">
                  <a:extLst>
                    <a:ext uri="{9D8B030D-6E8A-4147-A177-3AD203B41FA5}">
                      <a16:colId xmlns:a16="http://schemas.microsoft.com/office/drawing/2014/main" val="250708326"/>
                    </a:ext>
                  </a:extLst>
                </a:gridCol>
              </a:tblGrid>
              <a:tr h="114200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JENIS KEGIATAN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KETERANGAN  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Tertunda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ANGGARAN</a:t>
                      </a:r>
                    </a:p>
                    <a:p>
                      <a:pPr algn="ctr"/>
                      <a:r>
                        <a:rPr lang="en-US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REALISASI</a:t>
                      </a:r>
                    </a:p>
                    <a:p>
                      <a:pPr algn="ctr"/>
                      <a:r>
                        <a:rPr lang="en-US" dirty="0" err="1"/>
                        <a:t>Januari</a:t>
                      </a:r>
                      <a:r>
                        <a:rPr lang="en-US" dirty="0"/>
                        <a:t> - Mei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KETERSERAPAN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726150"/>
                  </a:ext>
                </a:extLst>
              </a:tr>
              <a:tr h="2274285">
                <a:tc>
                  <a:txBody>
                    <a:bodyPr/>
                    <a:lstStyle/>
                    <a:p>
                      <a:r>
                        <a:rPr lang="en-US" sz="240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/>
                        <a:t>Pengadaan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dokumen-dokumen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pendukung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akreditasi</a:t>
                      </a:r>
                      <a:r>
                        <a:rPr lang="en-US" sz="28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Tertunda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---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448767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24A0D84-C3B5-1C1E-3F68-48B8C9D7ADD3}"/>
              </a:ext>
            </a:extLst>
          </p:cNvPr>
          <p:cNvSpPr txBox="1"/>
          <p:nvPr/>
        </p:nvSpPr>
        <p:spPr>
          <a:xfrm>
            <a:off x="9342770" y="1898820"/>
            <a:ext cx="2532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TAHUN :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6B9680-065A-590B-C5AB-E44D21747B92}"/>
              </a:ext>
            </a:extLst>
          </p:cNvPr>
          <p:cNvSpPr txBox="1"/>
          <p:nvPr/>
        </p:nvSpPr>
        <p:spPr>
          <a:xfrm>
            <a:off x="543027" y="1824959"/>
            <a:ext cx="70939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11. KEGIATAN POKOK  : </a:t>
            </a:r>
            <a:r>
              <a:rPr lang="fi-FI" sz="2400" dirty="0"/>
              <a:t>Akreditasi dan Perubahan menjadi Universitas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35171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8FB116D6-3C08-7844-AEA3-40870C63F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65" y="226577"/>
            <a:ext cx="1184381" cy="1457699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C0F3C122-AF36-8D4E-6DE9-6F44A7E03E20}"/>
              </a:ext>
            </a:extLst>
          </p:cNvPr>
          <p:cNvSpPr txBox="1">
            <a:spLocks/>
          </p:cNvSpPr>
          <p:nvPr/>
        </p:nvSpPr>
        <p:spPr>
          <a:xfrm>
            <a:off x="2276972" y="437773"/>
            <a:ext cx="8678142" cy="12459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Sekolah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Tinggi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Ilmu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Komunikasi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Dan </a:t>
            </a:r>
          </a:p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Sekretari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Tarakanita</a:t>
            </a:r>
            <a:endParaRPr lang="id-ID" sz="32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5DA0631-B671-8386-206F-C293EA3A1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6880" y="1125415"/>
            <a:ext cx="9144000" cy="5202202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chemeClr val="tx2"/>
                </a:solidFill>
              </a:rPr>
            </a:br>
            <a:endParaRPr lang="id-ID" sz="2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690A72C-717D-9067-5D62-9546DCC427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750227"/>
              </p:ext>
            </p:extLst>
          </p:nvPr>
        </p:nvGraphicFramePr>
        <p:xfrm>
          <a:off x="237067" y="2611973"/>
          <a:ext cx="11734801" cy="4073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448">
                  <a:extLst>
                    <a:ext uri="{9D8B030D-6E8A-4147-A177-3AD203B41FA5}">
                      <a16:colId xmlns:a16="http://schemas.microsoft.com/office/drawing/2014/main" val="65172780"/>
                    </a:ext>
                  </a:extLst>
                </a:gridCol>
                <a:gridCol w="2422630">
                  <a:extLst>
                    <a:ext uri="{9D8B030D-6E8A-4147-A177-3AD203B41FA5}">
                      <a16:colId xmlns:a16="http://schemas.microsoft.com/office/drawing/2014/main" val="1882833676"/>
                    </a:ext>
                  </a:extLst>
                </a:gridCol>
                <a:gridCol w="2393781">
                  <a:extLst>
                    <a:ext uri="{9D8B030D-6E8A-4147-A177-3AD203B41FA5}">
                      <a16:colId xmlns:a16="http://schemas.microsoft.com/office/drawing/2014/main" val="271919352"/>
                    </a:ext>
                  </a:extLst>
                </a:gridCol>
                <a:gridCol w="2208207">
                  <a:extLst>
                    <a:ext uri="{9D8B030D-6E8A-4147-A177-3AD203B41FA5}">
                      <a16:colId xmlns:a16="http://schemas.microsoft.com/office/drawing/2014/main" val="4137915813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938731178"/>
                    </a:ext>
                  </a:extLst>
                </a:gridCol>
                <a:gridCol w="1845735">
                  <a:extLst>
                    <a:ext uri="{9D8B030D-6E8A-4147-A177-3AD203B41FA5}">
                      <a16:colId xmlns:a16="http://schemas.microsoft.com/office/drawing/2014/main" val="250708326"/>
                    </a:ext>
                  </a:extLst>
                </a:gridCol>
              </a:tblGrid>
              <a:tr h="9642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JENIS KEGIATAN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KETERANGAN  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Tertunda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ANGGARAN</a:t>
                      </a:r>
                    </a:p>
                    <a:p>
                      <a:pPr algn="ctr"/>
                      <a:r>
                        <a:rPr lang="en-US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REALISASI</a:t>
                      </a:r>
                    </a:p>
                    <a:p>
                      <a:pPr algn="ctr"/>
                      <a:r>
                        <a:rPr lang="en-US" dirty="0" err="1"/>
                        <a:t>Januari</a:t>
                      </a:r>
                      <a:r>
                        <a:rPr lang="en-US" dirty="0"/>
                        <a:t> - Mei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KETERSERAPAN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726150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40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Mengupayakan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beasiswa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bagi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dosen</a:t>
                      </a:r>
                      <a:r>
                        <a:rPr lang="en-US" sz="2400" dirty="0"/>
                        <a:t> dan </a:t>
                      </a:r>
                      <a:r>
                        <a:rPr lang="en-US" sz="2400" dirty="0" err="1"/>
                        <a:t>tenaga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kependidikan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Terlaksana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---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---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---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448767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400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Menyusun Proposal </a:t>
                      </a:r>
                      <a:r>
                        <a:rPr lang="en-US" sz="2400" dirty="0" err="1"/>
                        <a:t>hibah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untuk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sarana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prasarana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Tidak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Terlaksana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---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---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00417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24A0D84-C3B5-1C1E-3F68-48B8C9D7ADD3}"/>
              </a:ext>
            </a:extLst>
          </p:cNvPr>
          <p:cNvSpPr txBox="1"/>
          <p:nvPr/>
        </p:nvSpPr>
        <p:spPr>
          <a:xfrm>
            <a:off x="9116787" y="1828360"/>
            <a:ext cx="2532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TAHUN :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6B9680-065A-590B-C5AB-E44D21747B92}"/>
              </a:ext>
            </a:extLst>
          </p:cNvPr>
          <p:cNvSpPr txBox="1"/>
          <p:nvPr/>
        </p:nvSpPr>
        <p:spPr>
          <a:xfrm>
            <a:off x="543028" y="1778792"/>
            <a:ext cx="69415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12. KEGIATAN POKOK  : </a:t>
            </a:r>
            <a:r>
              <a:rPr lang="fi-FI" sz="2400" dirty="0"/>
              <a:t>Meningkatkan penerimaan hibah dari pemerintah atau lembaga lain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45628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8FB116D6-3C08-7844-AEA3-40870C63F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65" y="17488"/>
            <a:ext cx="1184381" cy="1457699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C0F3C122-AF36-8D4E-6DE9-6F44A7E03E20}"/>
              </a:ext>
            </a:extLst>
          </p:cNvPr>
          <p:cNvSpPr txBox="1">
            <a:spLocks/>
          </p:cNvSpPr>
          <p:nvPr/>
        </p:nvSpPr>
        <p:spPr>
          <a:xfrm>
            <a:off x="2276972" y="84694"/>
            <a:ext cx="8678142" cy="12459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Sekolah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Tinggi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Ilmu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Komunikasi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Dan </a:t>
            </a:r>
          </a:p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Sekretari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Tarakanita</a:t>
            </a:r>
            <a:endParaRPr lang="id-ID" sz="32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5DA0631-B671-8386-206F-C293EA3A1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6880" y="1125415"/>
            <a:ext cx="9144000" cy="5202202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chemeClr val="tx2"/>
                </a:solidFill>
              </a:rPr>
            </a:br>
            <a:endParaRPr lang="id-ID" sz="2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690A72C-717D-9067-5D62-9546DCC427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624953"/>
              </p:ext>
            </p:extLst>
          </p:nvPr>
        </p:nvGraphicFramePr>
        <p:xfrm>
          <a:off x="190500" y="2515908"/>
          <a:ext cx="11981181" cy="2975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592">
                  <a:extLst>
                    <a:ext uri="{9D8B030D-6E8A-4147-A177-3AD203B41FA5}">
                      <a16:colId xmlns:a16="http://schemas.microsoft.com/office/drawing/2014/main" val="65172780"/>
                    </a:ext>
                  </a:extLst>
                </a:gridCol>
                <a:gridCol w="3752808">
                  <a:extLst>
                    <a:ext uri="{9D8B030D-6E8A-4147-A177-3AD203B41FA5}">
                      <a16:colId xmlns:a16="http://schemas.microsoft.com/office/drawing/2014/main" val="1882833676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71919352"/>
                    </a:ext>
                  </a:extLst>
                </a:gridCol>
                <a:gridCol w="1626933">
                  <a:extLst>
                    <a:ext uri="{9D8B030D-6E8A-4147-A177-3AD203B41FA5}">
                      <a16:colId xmlns:a16="http://schemas.microsoft.com/office/drawing/2014/main" val="4137915813"/>
                    </a:ext>
                  </a:extLst>
                </a:gridCol>
                <a:gridCol w="2290865">
                  <a:extLst>
                    <a:ext uri="{9D8B030D-6E8A-4147-A177-3AD203B41FA5}">
                      <a16:colId xmlns:a16="http://schemas.microsoft.com/office/drawing/2014/main" val="3938731178"/>
                    </a:ext>
                  </a:extLst>
                </a:gridCol>
                <a:gridCol w="1433983">
                  <a:extLst>
                    <a:ext uri="{9D8B030D-6E8A-4147-A177-3AD203B41FA5}">
                      <a16:colId xmlns:a16="http://schemas.microsoft.com/office/drawing/2014/main" val="250708326"/>
                    </a:ext>
                  </a:extLst>
                </a:gridCol>
              </a:tblGrid>
              <a:tr h="9642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JENIS KEGIATAN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KETERANGAN  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Tertunda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ANGGARAN</a:t>
                      </a:r>
                    </a:p>
                    <a:p>
                      <a:pPr marL="50800" indent="0" algn="ctr">
                        <a:tabLst>
                          <a:tab pos="287338" algn="l"/>
                        </a:tabLst>
                      </a:pPr>
                      <a:r>
                        <a:rPr lang="en-US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REALISASI</a:t>
                      </a:r>
                    </a:p>
                    <a:p>
                      <a:pPr algn="ctr"/>
                      <a:r>
                        <a:rPr lang="en-US" dirty="0" err="1"/>
                        <a:t>Januari</a:t>
                      </a:r>
                      <a:r>
                        <a:rPr lang="en-US" dirty="0"/>
                        <a:t> - Mei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KETERSERAPAN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726150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00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Rapat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evaluasi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pelaksanaan</a:t>
                      </a:r>
                      <a:r>
                        <a:rPr lang="en-US" sz="2000" dirty="0"/>
                        <a:t> strategi </a:t>
                      </a:r>
                      <a:r>
                        <a:rPr lang="en-US" sz="2000" dirty="0" err="1"/>
                        <a:t>komunikasi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pemasaran</a:t>
                      </a:r>
                      <a:r>
                        <a:rPr lang="en-US" sz="2000" dirty="0"/>
                        <a:t> PMB </a:t>
                      </a:r>
                      <a:r>
                        <a:rPr lang="en-US" sz="2000" dirty="0" err="1"/>
                        <a:t>dengan</a:t>
                      </a:r>
                      <a:r>
                        <a:rPr lang="en-US" sz="2000" dirty="0"/>
                        <a:t> Tim Marketing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Terlaksana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---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---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---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448767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000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Rapat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evaluasi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pelaksanaan</a:t>
                      </a:r>
                      <a:r>
                        <a:rPr lang="en-US" sz="2000" dirty="0"/>
                        <a:t> dan </a:t>
                      </a:r>
                      <a:r>
                        <a:rPr lang="en-US" sz="2000" dirty="0" err="1"/>
                        <a:t>panduan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sistem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penerimaan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mahasiswa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baru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dengan</a:t>
                      </a:r>
                      <a:r>
                        <a:rPr lang="en-US" sz="2000" dirty="0"/>
                        <a:t> Tim PMB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Tertunda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---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---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00417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24A0D84-C3B5-1C1E-3F68-48B8C9D7ADD3}"/>
              </a:ext>
            </a:extLst>
          </p:cNvPr>
          <p:cNvSpPr txBox="1"/>
          <p:nvPr/>
        </p:nvSpPr>
        <p:spPr>
          <a:xfrm>
            <a:off x="9822376" y="1475187"/>
            <a:ext cx="18265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TAHUN :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6B9680-065A-590B-C5AB-E44D21747B92}"/>
              </a:ext>
            </a:extLst>
          </p:cNvPr>
          <p:cNvSpPr txBox="1"/>
          <p:nvPr/>
        </p:nvSpPr>
        <p:spPr>
          <a:xfrm>
            <a:off x="418265" y="1330436"/>
            <a:ext cx="80252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13. KEGIATAN POKOK  : </a:t>
            </a:r>
            <a:r>
              <a:rPr lang="fi-FI" sz="2400" dirty="0"/>
              <a:t>Menyusun, melaksanakan, mengontrol, mengevaluasi strategi komunikasi pemasaran serta sistem penerimaan mahasiswa baru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5018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8FB116D6-3C08-7844-AEA3-40870C63F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65" y="17488"/>
            <a:ext cx="1184381" cy="1457699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C0F3C122-AF36-8D4E-6DE9-6F44A7E03E20}"/>
              </a:ext>
            </a:extLst>
          </p:cNvPr>
          <p:cNvSpPr txBox="1">
            <a:spLocks/>
          </p:cNvSpPr>
          <p:nvPr/>
        </p:nvSpPr>
        <p:spPr>
          <a:xfrm>
            <a:off x="2276972" y="185523"/>
            <a:ext cx="8678142" cy="12459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Sekolah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Tinggi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Ilmu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Komunikasi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Dan </a:t>
            </a:r>
          </a:p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Sekretari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Tarakanita</a:t>
            </a:r>
            <a:endParaRPr lang="id-ID" sz="32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5DA0631-B671-8386-206F-C293EA3A1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6880" y="1125415"/>
            <a:ext cx="9144000" cy="5202202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chemeClr val="tx2"/>
                </a:solidFill>
              </a:rPr>
            </a:br>
            <a:endParaRPr lang="id-ID" sz="2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690A72C-717D-9067-5D62-9546DCC427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699691"/>
              </p:ext>
            </p:extLst>
          </p:nvPr>
        </p:nvGraphicFramePr>
        <p:xfrm>
          <a:off x="1" y="2004662"/>
          <a:ext cx="12132885" cy="4422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069">
                  <a:extLst>
                    <a:ext uri="{9D8B030D-6E8A-4147-A177-3AD203B41FA5}">
                      <a16:colId xmlns:a16="http://schemas.microsoft.com/office/drawing/2014/main" val="65172780"/>
                    </a:ext>
                  </a:extLst>
                </a:gridCol>
                <a:gridCol w="3338930">
                  <a:extLst>
                    <a:ext uri="{9D8B030D-6E8A-4147-A177-3AD203B41FA5}">
                      <a16:colId xmlns:a16="http://schemas.microsoft.com/office/drawing/2014/main" val="1882833676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71919352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4137915813"/>
                    </a:ext>
                  </a:extLst>
                </a:gridCol>
                <a:gridCol w="1739900">
                  <a:extLst>
                    <a:ext uri="{9D8B030D-6E8A-4147-A177-3AD203B41FA5}">
                      <a16:colId xmlns:a16="http://schemas.microsoft.com/office/drawing/2014/main" val="3938731178"/>
                    </a:ext>
                  </a:extLst>
                </a:gridCol>
                <a:gridCol w="1693486">
                  <a:extLst>
                    <a:ext uri="{9D8B030D-6E8A-4147-A177-3AD203B41FA5}">
                      <a16:colId xmlns:a16="http://schemas.microsoft.com/office/drawing/2014/main" val="250708326"/>
                    </a:ext>
                  </a:extLst>
                </a:gridCol>
              </a:tblGrid>
              <a:tr h="107089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JENIS KEGIATAN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KETERANGAN  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Tertunda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ANGGARAN</a:t>
                      </a:r>
                    </a:p>
                    <a:p>
                      <a:pPr algn="ctr"/>
                      <a:r>
                        <a:rPr lang="en-US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REALISASI</a:t>
                      </a:r>
                    </a:p>
                    <a:p>
                      <a:pPr algn="ctr"/>
                      <a:r>
                        <a:rPr lang="en-US" dirty="0" err="1"/>
                        <a:t>Januari</a:t>
                      </a:r>
                      <a:r>
                        <a:rPr lang="en-US" dirty="0"/>
                        <a:t> - Mei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KETERSERAPAN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726150"/>
                  </a:ext>
                </a:extLst>
              </a:tr>
              <a:tr h="1117111">
                <a:tc>
                  <a:txBody>
                    <a:bodyPr/>
                    <a:lstStyle/>
                    <a:p>
                      <a:r>
                        <a:rPr lang="en-US" sz="200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dirty="0"/>
                        <a:t>Mengadakan Seminar Kepribadian persiapan prakerin angkatan 2021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Terlaksana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Rp 1.575.000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Rp 1.500.000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448767"/>
                  </a:ext>
                </a:extLst>
              </a:tr>
              <a:tr h="1117111">
                <a:tc>
                  <a:txBody>
                    <a:bodyPr/>
                    <a:lstStyle/>
                    <a:p>
                      <a:r>
                        <a:rPr lang="en-US" sz="2000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Melakukan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kegiatan</a:t>
                      </a:r>
                      <a:r>
                        <a:rPr lang="en-US" sz="2000" dirty="0"/>
                        <a:t> Live In </a:t>
                      </a:r>
                      <a:r>
                        <a:rPr lang="en-US" sz="2000" dirty="0" err="1"/>
                        <a:t>untuk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mahasiswa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angkatan</a:t>
                      </a:r>
                      <a:r>
                        <a:rPr lang="en-US" sz="2000" dirty="0"/>
                        <a:t>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Terlaksana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Rp 35.150.000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Rp 25.817.300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235132"/>
                  </a:ext>
                </a:extLst>
              </a:tr>
              <a:tr h="1117111">
                <a:tc>
                  <a:txBody>
                    <a:bodyPr/>
                    <a:lstStyle/>
                    <a:p>
                      <a:r>
                        <a:rPr lang="en-US" sz="2000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Mengadakan</a:t>
                      </a:r>
                      <a:r>
                        <a:rPr lang="en-US" sz="2000" dirty="0"/>
                        <a:t> Seminar Anti </a:t>
                      </a:r>
                      <a:r>
                        <a:rPr lang="en-US" sz="2000" dirty="0" err="1"/>
                        <a:t>Narkoba</a:t>
                      </a:r>
                      <a:r>
                        <a:rPr lang="en-US" sz="2000" dirty="0"/>
                        <a:t>  </a:t>
                      </a:r>
                      <a:r>
                        <a:rPr lang="en-US" sz="2000" dirty="0" err="1"/>
                        <a:t>untuk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mahasiswa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angkatan</a:t>
                      </a:r>
                      <a:r>
                        <a:rPr lang="en-US" sz="2000" dirty="0"/>
                        <a:t>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Terlaksana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Rp 1.575.000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87810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24A0D84-C3B5-1C1E-3F68-48B8C9D7ADD3}"/>
              </a:ext>
            </a:extLst>
          </p:cNvPr>
          <p:cNvSpPr txBox="1"/>
          <p:nvPr/>
        </p:nvSpPr>
        <p:spPr>
          <a:xfrm>
            <a:off x="10485120" y="1530726"/>
            <a:ext cx="1647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TAHUN :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6B9680-065A-590B-C5AB-E44D21747B92}"/>
              </a:ext>
            </a:extLst>
          </p:cNvPr>
          <p:cNvSpPr txBox="1"/>
          <p:nvPr/>
        </p:nvSpPr>
        <p:spPr>
          <a:xfrm>
            <a:off x="344908" y="1385982"/>
            <a:ext cx="94137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14. KEGIATAN POKOK  : </a:t>
            </a:r>
            <a:r>
              <a:rPr lang="fi-FI" sz="2000" dirty="0"/>
              <a:t>Meningkatkan penerimaan hibah dari pemerintah atau lembaga lain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05637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8FB116D6-3C08-7844-AEA3-40870C63F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65" y="17488"/>
            <a:ext cx="1184381" cy="1457699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C0F3C122-AF36-8D4E-6DE9-6F44A7E03E20}"/>
              </a:ext>
            </a:extLst>
          </p:cNvPr>
          <p:cNvSpPr txBox="1">
            <a:spLocks/>
          </p:cNvSpPr>
          <p:nvPr/>
        </p:nvSpPr>
        <p:spPr>
          <a:xfrm>
            <a:off x="2500061" y="44592"/>
            <a:ext cx="8678142" cy="12459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Sekolah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Tinggi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Ilmu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Komunikasi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Dan </a:t>
            </a:r>
          </a:p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Sekretari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Tarakanita</a:t>
            </a:r>
            <a:endParaRPr lang="id-ID" sz="32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5DA0631-B671-8386-206F-C293EA3A1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6880" y="1125415"/>
            <a:ext cx="9144000" cy="5202202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chemeClr val="tx2"/>
                </a:solidFill>
              </a:rPr>
            </a:br>
            <a:endParaRPr lang="id-ID" sz="2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690A72C-717D-9067-5D62-9546DCC427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23126"/>
              </p:ext>
            </p:extLst>
          </p:nvPr>
        </p:nvGraphicFramePr>
        <p:xfrm>
          <a:off x="152400" y="2038415"/>
          <a:ext cx="11904134" cy="48047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794">
                  <a:extLst>
                    <a:ext uri="{9D8B030D-6E8A-4147-A177-3AD203B41FA5}">
                      <a16:colId xmlns:a16="http://schemas.microsoft.com/office/drawing/2014/main" val="65172780"/>
                    </a:ext>
                  </a:extLst>
                </a:gridCol>
                <a:gridCol w="2850673">
                  <a:extLst>
                    <a:ext uri="{9D8B030D-6E8A-4147-A177-3AD203B41FA5}">
                      <a16:colId xmlns:a16="http://schemas.microsoft.com/office/drawing/2014/main" val="1882833676"/>
                    </a:ext>
                  </a:extLst>
                </a:gridCol>
                <a:gridCol w="2573866">
                  <a:extLst>
                    <a:ext uri="{9D8B030D-6E8A-4147-A177-3AD203B41FA5}">
                      <a16:colId xmlns:a16="http://schemas.microsoft.com/office/drawing/2014/main" val="271919352"/>
                    </a:ext>
                  </a:extLst>
                </a:gridCol>
                <a:gridCol w="2269067">
                  <a:extLst>
                    <a:ext uri="{9D8B030D-6E8A-4147-A177-3AD203B41FA5}">
                      <a16:colId xmlns:a16="http://schemas.microsoft.com/office/drawing/2014/main" val="4137915813"/>
                    </a:ext>
                  </a:extLst>
                </a:gridCol>
                <a:gridCol w="2198972">
                  <a:extLst>
                    <a:ext uri="{9D8B030D-6E8A-4147-A177-3AD203B41FA5}">
                      <a16:colId xmlns:a16="http://schemas.microsoft.com/office/drawing/2014/main" val="3938731178"/>
                    </a:ext>
                  </a:extLst>
                </a:gridCol>
                <a:gridCol w="1424762">
                  <a:extLst>
                    <a:ext uri="{9D8B030D-6E8A-4147-A177-3AD203B41FA5}">
                      <a16:colId xmlns:a16="http://schemas.microsoft.com/office/drawing/2014/main" val="250708326"/>
                    </a:ext>
                  </a:extLst>
                </a:gridCol>
              </a:tblGrid>
              <a:tr h="9642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JENIS KEGIATAN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KETERANGAN  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Tertunda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ANGGARAN</a:t>
                      </a:r>
                    </a:p>
                    <a:p>
                      <a:pPr algn="ctr"/>
                      <a:r>
                        <a:rPr lang="en-US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REALISASI</a:t>
                      </a:r>
                    </a:p>
                    <a:p>
                      <a:pPr algn="ctr"/>
                      <a:r>
                        <a:rPr lang="en-US" dirty="0" err="1"/>
                        <a:t>Januari</a:t>
                      </a:r>
                      <a:r>
                        <a:rPr lang="en-US" dirty="0"/>
                        <a:t> - Mei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KETERSERAPAN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726150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400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Mengadakan</a:t>
                      </a:r>
                      <a:r>
                        <a:rPr lang="en-US" sz="2400" dirty="0"/>
                        <a:t> Seminar </a:t>
                      </a:r>
                      <a:r>
                        <a:rPr lang="en-US" sz="2400" dirty="0" err="1"/>
                        <a:t>tentang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Wawasan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Kebangsaan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untuk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mahasiswa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angkt</a:t>
                      </a:r>
                      <a:r>
                        <a:rPr lang="en-US" sz="2400" dirty="0"/>
                        <a:t>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Tertunda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Rp 2.075.000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448767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400" dirty="0"/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Melakukan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Sidak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Insidensial</a:t>
                      </a:r>
                      <a:r>
                        <a:rPr lang="en-US" sz="2400" dirty="0"/>
                        <a:t> (</a:t>
                      </a:r>
                      <a:r>
                        <a:rPr lang="en-US" sz="2400" dirty="0" err="1"/>
                        <a:t>Tes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Narkoba</a:t>
                      </a:r>
                      <a:r>
                        <a:rPr lang="en-US" sz="2400" dirty="0"/>
                        <a:t> dan </a:t>
                      </a:r>
                      <a:r>
                        <a:rPr lang="en-US" sz="2400" dirty="0" err="1"/>
                        <a:t>tes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kehamilan</a:t>
                      </a:r>
                      <a:r>
                        <a:rPr lang="en-US" sz="2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Tertunda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---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---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23513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24A0D84-C3B5-1C1E-3F68-48B8C9D7ADD3}"/>
              </a:ext>
            </a:extLst>
          </p:cNvPr>
          <p:cNvSpPr txBox="1"/>
          <p:nvPr/>
        </p:nvSpPr>
        <p:spPr>
          <a:xfrm>
            <a:off x="9857759" y="1572135"/>
            <a:ext cx="1647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TAHUN :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6B9680-065A-590B-C5AB-E44D21747B92}"/>
              </a:ext>
            </a:extLst>
          </p:cNvPr>
          <p:cNvSpPr txBox="1"/>
          <p:nvPr/>
        </p:nvSpPr>
        <p:spPr>
          <a:xfrm>
            <a:off x="135466" y="1378998"/>
            <a:ext cx="93780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14. KEGIATAN POKOK  : </a:t>
            </a:r>
            <a:r>
              <a:rPr lang="fi-FI" sz="2000" dirty="0"/>
              <a:t>Meningkatkan penerimaan hibah dari pemerintah atau lembaga lain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02136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8FB116D6-3C08-7844-AEA3-40870C63F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65" y="17488"/>
            <a:ext cx="1184381" cy="1457699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C0F3C122-AF36-8D4E-6DE9-6F44A7E03E20}"/>
              </a:ext>
            </a:extLst>
          </p:cNvPr>
          <p:cNvSpPr txBox="1">
            <a:spLocks/>
          </p:cNvSpPr>
          <p:nvPr/>
        </p:nvSpPr>
        <p:spPr>
          <a:xfrm>
            <a:off x="2276972" y="185523"/>
            <a:ext cx="8678142" cy="12459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Sekolah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Tinggi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Ilmu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Komunikasi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Dan </a:t>
            </a:r>
          </a:p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Sekretari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Tarakanita</a:t>
            </a:r>
            <a:endParaRPr lang="id-ID" sz="32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5DA0631-B671-8386-206F-C293EA3A1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6880" y="1125415"/>
            <a:ext cx="9144000" cy="5202202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chemeClr val="tx2"/>
                </a:solidFill>
              </a:rPr>
            </a:br>
            <a:endParaRPr lang="id-ID" sz="2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690A72C-717D-9067-5D62-9546DCC427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563182"/>
              </p:ext>
            </p:extLst>
          </p:nvPr>
        </p:nvGraphicFramePr>
        <p:xfrm>
          <a:off x="270932" y="2415079"/>
          <a:ext cx="11921068" cy="4195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629">
                  <a:extLst>
                    <a:ext uri="{9D8B030D-6E8A-4147-A177-3AD203B41FA5}">
                      <a16:colId xmlns:a16="http://schemas.microsoft.com/office/drawing/2014/main" val="65172780"/>
                    </a:ext>
                  </a:extLst>
                </a:gridCol>
                <a:gridCol w="2461085">
                  <a:extLst>
                    <a:ext uri="{9D8B030D-6E8A-4147-A177-3AD203B41FA5}">
                      <a16:colId xmlns:a16="http://schemas.microsoft.com/office/drawing/2014/main" val="1882833676"/>
                    </a:ext>
                  </a:extLst>
                </a:gridCol>
                <a:gridCol w="2431777">
                  <a:extLst>
                    <a:ext uri="{9D8B030D-6E8A-4147-A177-3AD203B41FA5}">
                      <a16:colId xmlns:a16="http://schemas.microsoft.com/office/drawing/2014/main" val="271919352"/>
                    </a:ext>
                  </a:extLst>
                </a:gridCol>
                <a:gridCol w="2734418">
                  <a:extLst>
                    <a:ext uri="{9D8B030D-6E8A-4147-A177-3AD203B41FA5}">
                      <a16:colId xmlns:a16="http://schemas.microsoft.com/office/drawing/2014/main" val="4137915813"/>
                    </a:ext>
                  </a:extLst>
                </a:gridCol>
                <a:gridCol w="2279370">
                  <a:extLst>
                    <a:ext uri="{9D8B030D-6E8A-4147-A177-3AD203B41FA5}">
                      <a16:colId xmlns:a16="http://schemas.microsoft.com/office/drawing/2014/main" val="3938731178"/>
                    </a:ext>
                  </a:extLst>
                </a:gridCol>
                <a:gridCol w="1426789">
                  <a:extLst>
                    <a:ext uri="{9D8B030D-6E8A-4147-A177-3AD203B41FA5}">
                      <a16:colId xmlns:a16="http://schemas.microsoft.com/office/drawing/2014/main" val="250708326"/>
                    </a:ext>
                  </a:extLst>
                </a:gridCol>
              </a:tblGrid>
              <a:tr h="9642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JENIS KEGIATAN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KETERANGAN  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Tertunda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ANGGARAN</a:t>
                      </a:r>
                    </a:p>
                    <a:p>
                      <a:pPr algn="ctr"/>
                      <a:r>
                        <a:rPr lang="en-US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REALISASI</a:t>
                      </a:r>
                    </a:p>
                    <a:p>
                      <a:pPr algn="ctr"/>
                      <a:r>
                        <a:rPr lang="en-US" dirty="0" err="1"/>
                        <a:t>Januari</a:t>
                      </a:r>
                      <a:r>
                        <a:rPr lang="en-US" dirty="0"/>
                        <a:t> - Mei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KETERSERAPAN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726150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000" dirty="0"/>
                        <a:t>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Mengikuti</a:t>
                      </a:r>
                      <a:r>
                        <a:rPr lang="en-US" sz="2000" dirty="0"/>
                        <a:t> seminar/workshop/</a:t>
                      </a:r>
                      <a:r>
                        <a:rPr lang="en-US" sz="2000" dirty="0" err="1"/>
                        <a:t>kegiatan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lainnya</a:t>
                      </a:r>
                      <a:r>
                        <a:rPr lang="en-US" sz="2000" dirty="0"/>
                        <a:t> yang </a:t>
                      </a:r>
                      <a:r>
                        <a:rPr lang="en-US" sz="2000" dirty="0" err="1"/>
                        <a:t>diadakan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pihak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eksternal</a:t>
                      </a:r>
                      <a:r>
                        <a:rPr lang="en-US" sz="2000" dirty="0"/>
                        <a:t> (</a:t>
                      </a:r>
                      <a:r>
                        <a:rPr lang="en-US" sz="2000" dirty="0" err="1"/>
                        <a:t>pemprov</a:t>
                      </a:r>
                      <a:r>
                        <a:rPr lang="en-US" sz="2000" dirty="0"/>
                        <a:t>, LLDIKTI, PAPKI </a:t>
                      </a:r>
                      <a:r>
                        <a:rPr lang="en-US" sz="2000" dirty="0" err="1"/>
                        <a:t>atau</a:t>
                      </a:r>
                      <a:r>
                        <a:rPr lang="en-US" sz="2000" dirty="0"/>
                        <a:t> Universitas </a:t>
                      </a:r>
                      <a:r>
                        <a:rPr lang="en-US" sz="2000" dirty="0" err="1"/>
                        <a:t>lainnya</a:t>
                      </a:r>
                      <a:r>
                        <a:rPr lang="en-US" sz="2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Terlaksana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Rp 4.200.000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448767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0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Pemberian</a:t>
                      </a:r>
                      <a:r>
                        <a:rPr lang="en-US" sz="2000" dirty="0"/>
                        <a:t> uang </a:t>
                      </a:r>
                      <a:r>
                        <a:rPr lang="en-US" sz="2000" dirty="0" err="1"/>
                        <a:t>sosial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kepada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mahasiswa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Terlaksana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Rp 5.250.000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Rp 700.000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23513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24A0D84-C3B5-1C1E-3F68-48B8C9D7ADD3}"/>
              </a:ext>
            </a:extLst>
          </p:cNvPr>
          <p:cNvSpPr txBox="1"/>
          <p:nvPr/>
        </p:nvSpPr>
        <p:spPr>
          <a:xfrm>
            <a:off x="9857759" y="1572135"/>
            <a:ext cx="1647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TAHUN :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6B9680-065A-590B-C5AB-E44D21747B92}"/>
              </a:ext>
            </a:extLst>
          </p:cNvPr>
          <p:cNvSpPr txBox="1"/>
          <p:nvPr/>
        </p:nvSpPr>
        <p:spPr>
          <a:xfrm>
            <a:off x="543028" y="1572135"/>
            <a:ext cx="88963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14. KEGIATAN POKOK  : </a:t>
            </a:r>
            <a:r>
              <a:rPr lang="fi-FI" sz="2000" dirty="0"/>
              <a:t>Meningkatkan penerimaan hibah dari pemerintah atau lembaga lain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0865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8FB116D6-3C08-7844-AEA3-40870C63F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65" y="226577"/>
            <a:ext cx="1420153" cy="1747880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C0F3C122-AF36-8D4E-6DE9-6F44A7E03E20}"/>
              </a:ext>
            </a:extLst>
          </p:cNvPr>
          <p:cNvSpPr txBox="1">
            <a:spLocks/>
          </p:cNvSpPr>
          <p:nvPr/>
        </p:nvSpPr>
        <p:spPr>
          <a:xfrm>
            <a:off x="2780977" y="530383"/>
            <a:ext cx="8992757" cy="144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Sekolah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Tinggi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Ilmu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Komunikasi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Dan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Sekretari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Tarakanita</a:t>
            </a:r>
            <a:endParaRPr lang="id-ID" sz="32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5DA0631-B671-8386-206F-C293EA3A1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0843" y="2479040"/>
            <a:ext cx="8430313" cy="2404504"/>
          </a:xfrm>
        </p:spPr>
        <p:txBody>
          <a:bodyPr>
            <a:noAutofit/>
          </a:bodyPr>
          <a:lstStyle/>
          <a:p>
            <a:br>
              <a:rPr lang="en-US" sz="3800" b="1" dirty="0">
                <a:solidFill>
                  <a:schemeClr val="tx2"/>
                </a:solidFill>
                <a:latin typeface="+mn-lt"/>
              </a:rPr>
            </a:br>
            <a:r>
              <a:rPr lang="en-US" sz="3800" b="1" dirty="0">
                <a:latin typeface="+mn-lt"/>
              </a:rPr>
              <a:t>WAKET NON-AKADEMIK </a:t>
            </a:r>
            <a:br>
              <a:rPr lang="en-US" sz="3800" b="1" dirty="0">
                <a:latin typeface="+mn-lt"/>
              </a:rPr>
            </a:br>
            <a:r>
              <a:rPr lang="en-US" sz="3800" b="1" dirty="0">
                <a:latin typeface="+mn-lt"/>
              </a:rPr>
              <a:t>PERIODE JANUARI – MEI 2024</a:t>
            </a:r>
            <a:br>
              <a:rPr lang="en-US" sz="3800" b="1" dirty="0">
                <a:latin typeface="+mn-lt"/>
              </a:rPr>
            </a:br>
            <a:endParaRPr lang="id-ID" sz="3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9840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8FB116D6-3C08-7844-AEA3-40870C63F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65" y="17488"/>
            <a:ext cx="1184381" cy="1457699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C0F3C122-AF36-8D4E-6DE9-6F44A7E03E20}"/>
              </a:ext>
            </a:extLst>
          </p:cNvPr>
          <p:cNvSpPr txBox="1">
            <a:spLocks/>
          </p:cNvSpPr>
          <p:nvPr/>
        </p:nvSpPr>
        <p:spPr>
          <a:xfrm>
            <a:off x="2276972" y="185523"/>
            <a:ext cx="8678142" cy="12459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Sekolah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Tinggi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Ilmu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Komunikasi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Dan </a:t>
            </a:r>
          </a:p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Sekretari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Tarakanita</a:t>
            </a:r>
            <a:endParaRPr lang="id-ID" sz="32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5DA0631-B671-8386-206F-C293EA3A1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6880" y="1125415"/>
            <a:ext cx="9144000" cy="5202202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chemeClr val="tx2"/>
                </a:solidFill>
              </a:rPr>
            </a:br>
            <a:endParaRPr lang="id-ID" sz="2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690A72C-717D-9067-5D62-9546DCC427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318352"/>
              </p:ext>
            </p:extLst>
          </p:nvPr>
        </p:nvGraphicFramePr>
        <p:xfrm>
          <a:off x="190500" y="2380643"/>
          <a:ext cx="11874501" cy="4538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334">
                  <a:extLst>
                    <a:ext uri="{9D8B030D-6E8A-4147-A177-3AD203B41FA5}">
                      <a16:colId xmlns:a16="http://schemas.microsoft.com/office/drawing/2014/main" val="65172780"/>
                    </a:ext>
                  </a:extLst>
                </a:gridCol>
                <a:gridCol w="3836062">
                  <a:extLst>
                    <a:ext uri="{9D8B030D-6E8A-4147-A177-3AD203B41FA5}">
                      <a16:colId xmlns:a16="http://schemas.microsoft.com/office/drawing/2014/main" val="1882833676"/>
                    </a:ext>
                  </a:extLst>
                </a:gridCol>
                <a:gridCol w="2140828">
                  <a:extLst>
                    <a:ext uri="{9D8B030D-6E8A-4147-A177-3AD203B41FA5}">
                      <a16:colId xmlns:a16="http://schemas.microsoft.com/office/drawing/2014/main" val="271919352"/>
                    </a:ext>
                  </a:extLst>
                </a:gridCol>
                <a:gridCol w="2031164">
                  <a:extLst>
                    <a:ext uri="{9D8B030D-6E8A-4147-A177-3AD203B41FA5}">
                      <a16:colId xmlns:a16="http://schemas.microsoft.com/office/drawing/2014/main" val="4137915813"/>
                    </a:ext>
                  </a:extLst>
                </a:gridCol>
                <a:gridCol w="1458272">
                  <a:extLst>
                    <a:ext uri="{9D8B030D-6E8A-4147-A177-3AD203B41FA5}">
                      <a16:colId xmlns:a16="http://schemas.microsoft.com/office/drawing/2014/main" val="3938731178"/>
                    </a:ext>
                  </a:extLst>
                </a:gridCol>
                <a:gridCol w="1822841">
                  <a:extLst>
                    <a:ext uri="{9D8B030D-6E8A-4147-A177-3AD203B41FA5}">
                      <a16:colId xmlns:a16="http://schemas.microsoft.com/office/drawing/2014/main" val="250708326"/>
                    </a:ext>
                  </a:extLst>
                </a:gridCol>
              </a:tblGrid>
              <a:tr h="124712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JENIS KEGIATAN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KETERANGAN  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Tertunda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ANGGARAN</a:t>
                      </a:r>
                    </a:p>
                    <a:p>
                      <a:pPr algn="ctr"/>
                      <a:r>
                        <a:rPr lang="en-US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REALISASI</a:t>
                      </a:r>
                    </a:p>
                    <a:p>
                      <a:pPr algn="ctr"/>
                      <a:r>
                        <a:rPr lang="en-US" dirty="0" err="1"/>
                        <a:t>Januari</a:t>
                      </a:r>
                      <a:r>
                        <a:rPr lang="en-US" dirty="0"/>
                        <a:t> - Mei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KETERSERAPAN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726150"/>
                  </a:ext>
                </a:extLst>
              </a:tr>
              <a:tr h="1615116">
                <a:tc>
                  <a:txBody>
                    <a:bodyPr/>
                    <a:lstStyle/>
                    <a:p>
                      <a:r>
                        <a:rPr lang="en-US" sz="2600" dirty="0"/>
                        <a:t>16.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err="1"/>
                        <a:t>Sosialisasi</a:t>
                      </a:r>
                      <a:r>
                        <a:rPr lang="en-US" sz="2600" dirty="0"/>
                        <a:t> </a:t>
                      </a:r>
                      <a:r>
                        <a:rPr lang="en-US" sz="2600" dirty="0" err="1"/>
                        <a:t>Pedoman</a:t>
                      </a:r>
                      <a:r>
                        <a:rPr lang="en-US" sz="2600" dirty="0"/>
                        <a:t> </a:t>
                      </a:r>
                      <a:r>
                        <a:rPr lang="en-US" sz="2600" dirty="0" err="1"/>
                        <a:t>Perlindungan</a:t>
                      </a:r>
                      <a:r>
                        <a:rPr lang="en-US" sz="2600" dirty="0"/>
                        <a:t> </a:t>
                      </a:r>
                      <a:r>
                        <a:rPr lang="en-US" sz="2600" dirty="0" err="1"/>
                        <a:t>Terhadap</a:t>
                      </a:r>
                      <a:r>
                        <a:rPr lang="en-US" sz="2600" dirty="0"/>
                        <a:t> </a:t>
                      </a:r>
                      <a:r>
                        <a:rPr lang="en-US" sz="2600" dirty="0" err="1"/>
                        <a:t>Kekerasan</a:t>
                      </a:r>
                      <a:r>
                        <a:rPr lang="en-US" sz="2600" dirty="0"/>
                        <a:t> </a:t>
                      </a:r>
                      <a:r>
                        <a:rPr lang="en-US" sz="2600" dirty="0" err="1"/>
                        <a:t>Seksual</a:t>
                      </a:r>
                      <a:r>
                        <a:rPr lang="en-US" sz="2600" dirty="0"/>
                        <a:t> </a:t>
                      </a:r>
                      <a:r>
                        <a:rPr lang="en-US" sz="2600" dirty="0" err="1"/>
                        <a:t>bagi</a:t>
                      </a:r>
                      <a:r>
                        <a:rPr lang="en-US" sz="2600" dirty="0"/>
                        <a:t> </a:t>
                      </a:r>
                      <a:r>
                        <a:rPr lang="en-US" sz="2600" dirty="0" err="1"/>
                        <a:t>Mahasiswa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err="1"/>
                        <a:t>Tertunda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---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448767"/>
                  </a:ext>
                </a:extLst>
              </a:tr>
              <a:tr h="1615116">
                <a:tc>
                  <a:txBody>
                    <a:bodyPr/>
                    <a:lstStyle/>
                    <a:p>
                      <a:r>
                        <a:rPr lang="en-US" sz="2600" dirty="0"/>
                        <a:t>17.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/>
                        <a:t>Program </a:t>
                      </a:r>
                      <a:r>
                        <a:rPr lang="en-US" sz="2600" dirty="0" err="1"/>
                        <a:t>magang</a:t>
                      </a:r>
                      <a:r>
                        <a:rPr lang="en-US" sz="2600" dirty="0"/>
                        <a:t> di </a:t>
                      </a:r>
                      <a:r>
                        <a:rPr lang="en-US" sz="2600" dirty="0" err="1"/>
                        <a:t>kampus</a:t>
                      </a:r>
                      <a:r>
                        <a:rPr lang="en-US" sz="2600" dirty="0"/>
                        <a:t> </a:t>
                      </a:r>
                      <a:r>
                        <a:rPr lang="en-US" sz="2600" dirty="0" err="1"/>
                        <a:t>untuk</a:t>
                      </a:r>
                      <a:r>
                        <a:rPr lang="en-US" sz="2600" dirty="0"/>
                        <a:t> </a:t>
                      </a:r>
                      <a:r>
                        <a:rPr lang="en-US" sz="2600" dirty="0" err="1"/>
                        <a:t>mahasiswa</a:t>
                      </a:r>
                      <a:r>
                        <a:rPr lang="en-US" sz="2600" dirty="0"/>
                        <a:t> </a:t>
                      </a:r>
                      <a:r>
                        <a:rPr lang="en-US" sz="2600" dirty="0" err="1"/>
                        <a:t>penerima</a:t>
                      </a:r>
                      <a:r>
                        <a:rPr lang="en-US" sz="2600" dirty="0"/>
                        <a:t> </a:t>
                      </a:r>
                      <a:r>
                        <a:rPr lang="en-US" sz="2600" dirty="0" err="1"/>
                        <a:t>beasiswa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err="1"/>
                        <a:t>Terlaksana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---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---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23513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24A0D84-C3B5-1C1E-3F68-48B8C9D7ADD3}"/>
              </a:ext>
            </a:extLst>
          </p:cNvPr>
          <p:cNvSpPr txBox="1"/>
          <p:nvPr/>
        </p:nvSpPr>
        <p:spPr>
          <a:xfrm>
            <a:off x="9857759" y="1572135"/>
            <a:ext cx="1647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TAHUN :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6B9680-065A-590B-C5AB-E44D21747B92}"/>
              </a:ext>
            </a:extLst>
          </p:cNvPr>
          <p:cNvSpPr txBox="1"/>
          <p:nvPr/>
        </p:nvSpPr>
        <p:spPr>
          <a:xfrm>
            <a:off x="543028" y="1572135"/>
            <a:ext cx="88963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14. KEGIATAN POKOK  : </a:t>
            </a:r>
            <a:r>
              <a:rPr lang="fi-FI" sz="2400" dirty="0"/>
              <a:t>Meningkatkan penerimaan hibah dari pemerintah atau lembaga lain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507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8FB116D6-3C08-7844-AEA3-40870C63F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65" y="17488"/>
            <a:ext cx="1184381" cy="1457699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C0F3C122-AF36-8D4E-6DE9-6F44A7E03E20}"/>
              </a:ext>
            </a:extLst>
          </p:cNvPr>
          <p:cNvSpPr txBox="1">
            <a:spLocks/>
          </p:cNvSpPr>
          <p:nvPr/>
        </p:nvSpPr>
        <p:spPr>
          <a:xfrm>
            <a:off x="2276972" y="185523"/>
            <a:ext cx="8678142" cy="12459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Sekolah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Tinggi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Ilmu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Komunikasi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Dan </a:t>
            </a:r>
          </a:p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Sekretari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Tarakanita</a:t>
            </a:r>
            <a:endParaRPr lang="id-ID" sz="32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5DA0631-B671-8386-206F-C293EA3A1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6880" y="1125415"/>
            <a:ext cx="9144000" cy="5202202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chemeClr val="tx2"/>
                </a:solidFill>
              </a:rPr>
            </a:br>
            <a:endParaRPr lang="id-ID" sz="2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690A72C-717D-9067-5D62-9546DCC427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638897"/>
              </p:ext>
            </p:extLst>
          </p:nvPr>
        </p:nvGraphicFramePr>
        <p:xfrm>
          <a:off x="543028" y="2589327"/>
          <a:ext cx="10962498" cy="3981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378">
                  <a:extLst>
                    <a:ext uri="{9D8B030D-6E8A-4147-A177-3AD203B41FA5}">
                      <a16:colId xmlns:a16="http://schemas.microsoft.com/office/drawing/2014/main" val="65172780"/>
                    </a:ext>
                  </a:extLst>
                </a:gridCol>
                <a:gridCol w="2263189">
                  <a:extLst>
                    <a:ext uri="{9D8B030D-6E8A-4147-A177-3AD203B41FA5}">
                      <a16:colId xmlns:a16="http://schemas.microsoft.com/office/drawing/2014/main" val="1882833676"/>
                    </a:ext>
                  </a:extLst>
                </a:gridCol>
                <a:gridCol w="2236239">
                  <a:extLst>
                    <a:ext uri="{9D8B030D-6E8A-4147-A177-3AD203B41FA5}">
                      <a16:colId xmlns:a16="http://schemas.microsoft.com/office/drawing/2014/main" val="271919352"/>
                    </a:ext>
                  </a:extLst>
                </a:gridCol>
                <a:gridCol w="2514544">
                  <a:extLst>
                    <a:ext uri="{9D8B030D-6E8A-4147-A177-3AD203B41FA5}">
                      <a16:colId xmlns:a16="http://schemas.microsoft.com/office/drawing/2014/main" val="4137915813"/>
                    </a:ext>
                  </a:extLst>
                </a:gridCol>
                <a:gridCol w="2096087">
                  <a:extLst>
                    <a:ext uri="{9D8B030D-6E8A-4147-A177-3AD203B41FA5}">
                      <a16:colId xmlns:a16="http://schemas.microsoft.com/office/drawing/2014/main" val="3938731178"/>
                    </a:ext>
                  </a:extLst>
                </a:gridCol>
                <a:gridCol w="1312061">
                  <a:extLst>
                    <a:ext uri="{9D8B030D-6E8A-4147-A177-3AD203B41FA5}">
                      <a16:colId xmlns:a16="http://schemas.microsoft.com/office/drawing/2014/main" val="250708326"/>
                    </a:ext>
                  </a:extLst>
                </a:gridCol>
              </a:tblGrid>
              <a:tr h="9642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JENIS KEGIATAN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KETERANGAN  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Tertunda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ANGGARAN</a:t>
                      </a:r>
                    </a:p>
                    <a:p>
                      <a:pPr algn="ctr"/>
                      <a:r>
                        <a:rPr lang="en-US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REALISASI</a:t>
                      </a:r>
                    </a:p>
                    <a:p>
                      <a:pPr algn="ctr"/>
                      <a:r>
                        <a:rPr lang="en-US" dirty="0" err="1"/>
                        <a:t>Januari</a:t>
                      </a:r>
                      <a:r>
                        <a:rPr lang="en-US" dirty="0"/>
                        <a:t> - Mei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KETERSERAPAN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726150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40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Dukungan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lembaga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berupa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subsidi</a:t>
                      </a:r>
                      <a:r>
                        <a:rPr lang="en-US" sz="2400" dirty="0"/>
                        <a:t> dana </a:t>
                      </a:r>
                      <a:r>
                        <a:rPr lang="en-US" sz="2400" dirty="0" err="1"/>
                        <a:t>untuk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mahasiswa</a:t>
                      </a:r>
                      <a:r>
                        <a:rPr lang="en-US" sz="2400" dirty="0"/>
                        <a:t> yang </a:t>
                      </a:r>
                      <a:r>
                        <a:rPr lang="en-US" sz="2400" dirty="0" err="1"/>
                        <a:t>menjadi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finalis</a:t>
                      </a:r>
                      <a:r>
                        <a:rPr lang="en-US" sz="2400" dirty="0"/>
                        <a:t> Miss Indonesia dan lain-lain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Tertunda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Rp 10.000.000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448767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24A0D84-C3B5-1C1E-3F68-48B8C9D7ADD3}"/>
              </a:ext>
            </a:extLst>
          </p:cNvPr>
          <p:cNvSpPr txBox="1"/>
          <p:nvPr/>
        </p:nvSpPr>
        <p:spPr>
          <a:xfrm>
            <a:off x="9857759" y="1572135"/>
            <a:ext cx="1647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TAHUN :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6B9680-065A-590B-C5AB-E44D21747B92}"/>
              </a:ext>
            </a:extLst>
          </p:cNvPr>
          <p:cNvSpPr txBox="1"/>
          <p:nvPr/>
        </p:nvSpPr>
        <p:spPr>
          <a:xfrm>
            <a:off x="543028" y="1572135"/>
            <a:ext cx="88963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15. KEGIATAN POKOK  : </a:t>
            </a:r>
            <a:r>
              <a:rPr lang="fi-FI" sz="2400" dirty="0"/>
              <a:t>Mengikutsertakan mahasiswa dalam berbagai lomba regional, nasional dan internasional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21813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8FB116D6-3C08-7844-AEA3-40870C63F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65" y="17488"/>
            <a:ext cx="1184381" cy="1457699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C0F3C122-AF36-8D4E-6DE9-6F44A7E03E20}"/>
              </a:ext>
            </a:extLst>
          </p:cNvPr>
          <p:cNvSpPr txBox="1">
            <a:spLocks/>
          </p:cNvSpPr>
          <p:nvPr/>
        </p:nvSpPr>
        <p:spPr>
          <a:xfrm>
            <a:off x="2276972" y="185523"/>
            <a:ext cx="8678142" cy="12459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Sekolah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Tinggi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Ilmu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Komunikasi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Dan </a:t>
            </a:r>
          </a:p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Sekretari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Tarakanita</a:t>
            </a:r>
            <a:endParaRPr lang="id-ID" sz="32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5DA0631-B671-8386-206F-C293EA3A1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6880" y="1125415"/>
            <a:ext cx="9144000" cy="5202202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chemeClr val="tx2"/>
                </a:solidFill>
              </a:rPr>
            </a:br>
            <a:endParaRPr lang="id-ID" sz="2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690A72C-717D-9067-5D62-9546DCC427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742234"/>
              </p:ext>
            </p:extLst>
          </p:nvPr>
        </p:nvGraphicFramePr>
        <p:xfrm>
          <a:off x="418265" y="2771961"/>
          <a:ext cx="10962498" cy="1909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378">
                  <a:extLst>
                    <a:ext uri="{9D8B030D-6E8A-4147-A177-3AD203B41FA5}">
                      <a16:colId xmlns:a16="http://schemas.microsoft.com/office/drawing/2014/main" val="65172780"/>
                    </a:ext>
                  </a:extLst>
                </a:gridCol>
                <a:gridCol w="2263189">
                  <a:extLst>
                    <a:ext uri="{9D8B030D-6E8A-4147-A177-3AD203B41FA5}">
                      <a16:colId xmlns:a16="http://schemas.microsoft.com/office/drawing/2014/main" val="1882833676"/>
                    </a:ext>
                  </a:extLst>
                </a:gridCol>
                <a:gridCol w="2236239">
                  <a:extLst>
                    <a:ext uri="{9D8B030D-6E8A-4147-A177-3AD203B41FA5}">
                      <a16:colId xmlns:a16="http://schemas.microsoft.com/office/drawing/2014/main" val="271919352"/>
                    </a:ext>
                  </a:extLst>
                </a:gridCol>
                <a:gridCol w="2514544">
                  <a:extLst>
                    <a:ext uri="{9D8B030D-6E8A-4147-A177-3AD203B41FA5}">
                      <a16:colId xmlns:a16="http://schemas.microsoft.com/office/drawing/2014/main" val="4137915813"/>
                    </a:ext>
                  </a:extLst>
                </a:gridCol>
                <a:gridCol w="2096087">
                  <a:extLst>
                    <a:ext uri="{9D8B030D-6E8A-4147-A177-3AD203B41FA5}">
                      <a16:colId xmlns:a16="http://schemas.microsoft.com/office/drawing/2014/main" val="3938731178"/>
                    </a:ext>
                  </a:extLst>
                </a:gridCol>
                <a:gridCol w="1312061">
                  <a:extLst>
                    <a:ext uri="{9D8B030D-6E8A-4147-A177-3AD203B41FA5}">
                      <a16:colId xmlns:a16="http://schemas.microsoft.com/office/drawing/2014/main" val="250708326"/>
                    </a:ext>
                  </a:extLst>
                </a:gridCol>
              </a:tblGrid>
              <a:tr h="9642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JENIS KEGIATAN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KETERANGAN  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Tertunda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ANGGARAN</a:t>
                      </a:r>
                    </a:p>
                    <a:p>
                      <a:pPr algn="ctr"/>
                      <a:r>
                        <a:rPr lang="en-US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REALISASI</a:t>
                      </a:r>
                    </a:p>
                    <a:p>
                      <a:pPr algn="ctr"/>
                      <a:r>
                        <a:rPr lang="en-US" dirty="0" err="1"/>
                        <a:t>Januari</a:t>
                      </a:r>
                      <a:r>
                        <a:rPr lang="en-US" dirty="0"/>
                        <a:t> - Mei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KETERSERAPAN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726150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800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/>
                        <a:t>Pembaruan</a:t>
                      </a:r>
                      <a:r>
                        <a:rPr lang="en-US" sz="2800" dirty="0"/>
                        <a:t> data Alumni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/>
                        <a:t>Tertunda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9591443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24A0D84-C3B5-1C1E-3F68-48B8C9D7ADD3}"/>
              </a:ext>
            </a:extLst>
          </p:cNvPr>
          <p:cNvSpPr txBox="1"/>
          <p:nvPr/>
        </p:nvSpPr>
        <p:spPr>
          <a:xfrm>
            <a:off x="9439423" y="1572135"/>
            <a:ext cx="206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TAHUN :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6B9680-065A-590B-C5AB-E44D21747B92}"/>
              </a:ext>
            </a:extLst>
          </p:cNvPr>
          <p:cNvSpPr txBox="1"/>
          <p:nvPr/>
        </p:nvSpPr>
        <p:spPr>
          <a:xfrm>
            <a:off x="543028" y="1572135"/>
            <a:ext cx="88963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17. KEGIATAN POKOK  : </a:t>
            </a:r>
            <a:r>
              <a:rPr lang="fi-FI" sz="2400" dirty="0"/>
              <a:t>Peningkatan kualitas kegiatan/layanan kemahasiswaan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38648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8FB116D6-3C08-7844-AEA3-40870C63F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65" y="17488"/>
            <a:ext cx="1184381" cy="1457699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C0F3C122-AF36-8D4E-6DE9-6F44A7E03E20}"/>
              </a:ext>
            </a:extLst>
          </p:cNvPr>
          <p:cNvSpPr txBox="1">
            <a:spLocks/>
          </p:cNvSpPr>
          <p:nvPr/>
        </p:nvSpPr>
        <p:spPr>
          <a:xfrm>
            <a:off x="2276972" y="185523"/>
            <a:ext cx="8678142" cy="12459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Sekolah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Tinggi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Ilmu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Komunikasi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Dan </a:t>
            </a:r>
          </a:p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Sekretari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Tarakanita</a:t>
            </a:r>
            <a:endParaRPr lang="id-ID" sz="32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5DA0631-B671-8386-206F-C293EA3A1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6880" y="1125415"/>
            <a:ext cx="9144000" cy="5202202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chemeClr val="tx2"/>
                </a:solidFill>
              </a:rPr>
            </a:br>
            <a:endParaRPr lang="id-ID" sz="2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690A72C-717D-9067-5D62-9546DCC427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231179"/>
              </p:ext>
            </p:extLst>
          </p:nvPr>
        </p:nvGraphicFramePr>
        <p:xfrm>
          <a:off x="467078" y="2131462"/>
          <a:ext cx="10962498" cy="2335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378">
                  <a:extLst>
                    <a:ext uri="{9D8B030D-6E8A-4147-A177-3AD203B41FA5}">
                      <a16:colId xmlns:a16="http://schemas.microsoft.com/office/drawing/2014/main" val="65172780"/>
                    </a:ext>
                  </a:extLst>
                </a:gridCol>
                <a:gridCol w="2263189">
                  <a:extLst>
                    <a:ext uri="{9D8B030D-6E8A-4147-A177-3AD203B41FA5}">
                      <a16:colId xmlns:a16="http://schemas.microsoft.com/office/drawing/2014/main" val="1882833676"/>
                    </a:ext>
                  </a:extLst>
                </a:gridCol>
                <a:gridCol w="2236239">
                  <a:extLst>
                    <a:ext uri="{9D8B030D-6E8A-4147-A177-3AD203B41FA5}">
                      <a16:colId xmlns:a16="http://schemas.microsoft.com/office/drawing/2014/main" val="271919352"/>
                    </a:ext>
                  </a:extLst>
                </a:gridCol>
                <a:gridCol w="2514544">
                  <a:extLst>
                    <a:ext uri="{9D8B030D-6E8A-4147-A177-3AD203B41FA5}">
                      <a16:colId xmlns:a16="http://schemas.microsoft.com/office/drawing/2014/main" val="4137915813"/>
                    </a:ext>
                  </a:extLst>
                </a:gridCol>
                <a:gridCol w="2096087">
                  <a:extLst>
                    <a:ext uri="{9D8B030D-6E8A-4147-A177-3AD203B41FA5}">
                      <a16:colId xmlns:a16="http://schemas.microsoft.com/office/drawing/2014/main" val="3938731178"/>
                    </a:ext>
                  </a:extLst>
                </a:gridCol>
                <a:gridCol w="1312061">
                  <a:extLst>
                    <a:ext uri="{9D8B030D-6E8A-4147-A177-3AD203B41FA5}">
                      <a16:colId xmlns:a16="http://schemas.microsoft.com/office/drawing/2014/main" val="250708326"/>
                    </a:ext>
                  </a:extLst>
                </a:gridCol>
              </a:tblGrid>
              <a:tr h="9642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JENIS KEGIATAN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KETERANGAN  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Tertunda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ANGGARAN</a:t>
                      </a:r>
                    </a:p>
                    <a:p>
                      <a:pPr algn="ctr"/>
                      <a:r>
                        <a:rPr lang="en-US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REALISASI</a:t>
                      </a:r>
                    </a:p>
                    <a:p>
                      <a:pPr algn="ctr"/>
                      <a:r>
                        <a:rPr lang="en-US" dirty="0" err="1"/>
                        <a:t>Januari</a:t>
                      </a:r>
                      <a:r>
                        <a:rPr lang="en-US" dirty="0"/>
                        <a:t> - Mei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KETERSERAPAN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726150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Evaluasi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sistem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skoring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 SKPI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Tertunda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448767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24A0D84-C3B5-1C1E-3F68-48B8C9D7ADD3}"/>
              </a:ext>
            </a:extLst>
          </p:cNvPr>
          <p:cNvSpPr txBox="1"/>
          <p:nvPr/>
        </p:nvSpPr>
        <p:spPr>
          <a:xfrm>
            <a:off x="9857759" y="1572135"/>
            <a:ext cx="1647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TAHUN :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6B9680-065A-590B-C5AB-E44D21747B92}"/>
              </a:ext>
            </a:extLst>
          </p:cNvPr>
          <p:cNvSpPr txBox="1"/>
          <p:nvPr/>
        </p:nvSpPr>
        <p:spPr>
          <a:xfrm>
            <a:off x="543028" y="1572135"/>
            <a:ext cx="8896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19. KEGIATAN POKOK  : </a:t>
            </a:r>
            <a:r>
              <a:rPr lang="fi-FI" dirty="0"/>
              <a:t>Melaksanakan, mengontrol, mengevaluasi sistem skoring SKPI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478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8FB116D6-3C08-7844-AEA3-40870C63F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65" y="17488"/>
            <a:ext cx="1184381" cy="1457699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C0F3C122-AF36-8D4E-6DE9-6F44A7E03E20}"/>
              </a:ext>
            </a:extLst>
          </p:cNvPr>
          <p:cNvSpPr txBox="1">
            <a:spLocks/>
          </p:cNvSpPr>
          <p:nvPr/>
        </p:nvSpPr>
        <p:spPr>
          <a:xfrm>
            <a:off x="2276972" y="185523"/>
            <a:ext cx="8678142" cy="12459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Sekolah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Tinggi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Ilmu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Komunikasi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Dan </a:t>
            </a:r>
          </a:p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Sekretari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Tarakanita</a:t>
            </a:r>
            <a:endParaRPr lang="id-ID" sz="32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690A72C-717D-9067-5D62-9546DCC427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051376"/>
              </p:ext>
            </p:extLst>
          </p:nvPr>
        </p:nvGraphicFramePr>
        <p:xfrm>
          <a:off x="467078" y="2131462"/>
          <a:ext cx="10962498" cy="30072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378">
                  <a:extLst>
                    <a:ext uri="{9D8B030D-6E8A-4147-A177-3AD203B41FA5}">
                      <a16:colId xmlns:a16="http://schemas.microsoft.com/office/drawing/2014/main" val="65172780"/>
                    </a:ext>
                  </a:extLst>
                </a:gridCol>
                <a:gridCol w="2263189">
                  <a:extLst>
                    <a:ext uri="{9D8B030D-6E8A-4147-A177-3AD203B41FA5}">
                      <a16:colId xmlns:a16="http://schemas.microsoft.com/office/drawing/2014/main" val="1882833676"/>
                    </a:ext>
                  </a:extLst>
                </a:gridCol>
                <a:gridCol w="2236239">
                  <a:extLst>
                    <a:ext uri="{9D8B030D-6E8A-4147-A177-3AD203B41FA5}">
                      <a16:colId xmlns:a16="http://schemas.microsoft.com/office/drawing/2014/main" val="271919352"/>
                    </a:ext>
                  </a:extLst>
                </a:gridCol>
                <a:gridCol w="2514544">
                  <a:extLst>
                    <a:ext uri="{9D8B030D-6E8A-4147-A177-3AD203B41FA5}">
                      <a16:colId xmlns:a16="http://schemas.microsoft.com/office/drawing/2014/main" val="4137915813"/>
                    </a:ext>
                  </a:extLst>
                </a:gridCol>
                <a:gridCol w="2096087">
                  <a:extLst>
                    <a:ext uri="{9D8B030D-6E8A-4147-A177-3AD203B41FA5}">
                      <a16:colId xmlns:a16="http://schemas.microsoft.com/office/drawing/2014/main" val="3938731178"/>
                    </a:ext>
                  </a:extLst>
                </a:gridCol>
                <a:gridCol w="1312061">
                  <a:extLst>
                    <a:ext uri="{9D8B030D-6E8A-4147-A177-3AD203B41FA5}">
                      <a16:colId xmlns:a16="http://schemas.microsoft.com/office/drawing/2014/main" val="250708326"/>
                    </a:ext>
                  </a:extLst>
                </a:gridCol>
              </a:tblGrid>
              <a:tr h="9642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JENIS KEGIATAN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KETERANGAN  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Tertunda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ANGGARAN</a:t>
                      </a:r>
                    </a:p>
                    <a:p>
                      <a:pPr algn="ctr"/>
                      <a:r>
                        <a:rPr lang="en-US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REALISASI</a:t>
                      </a:r>
                    </a:p>
                    <a:p>
                      <a:pPr algn="ctr"/>
                      <a:r>
                        <a:rPr lang="en-US" dirty="0" err="1"/>
                        <a:t>Januari</a:t>
                      </a:r>
                      <a:r>
                        <a:rPr lang="en-US" dirty="0"/>
                        <a:t> - Mei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KETERSERAPAN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726150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40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/>
                        <a:t>Pengadaan seragam dan jaket almamater angkatan 2024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Tertunda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Rp 70.500.000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448767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400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Pengadaan</a:t>
                      </a:r>
                      <a:r>
                        <a:rPr lang="en-US" sz="2400" dirty="0"/>
                        <a:t> ATK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Terlaksana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9591443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24A0D84-C3B5-1C1E-3F68-48B8C9D7ADD3}"/>
              </a:ext>
            </a:extLst>
          </p:cNvPr>
          <p:cNvSpPr txBox="1"/>
          <p:nvPr/>
        </p:nvSpPr>
        <p:spPr>
          <a:xfrm>
            <a:off x="9857759" y="1572135"/>
            <a:ext cx="1647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TAHUN :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6B9680-065A-590B-C5AB-E44D21747B92}"/>
              </a:ext>
            </a:extLst>
          </p:cNvPr>
          <p:cNvSpPr txBox="1"/>
          <p:nvPr/>
        </p:nvSpPr>
        <p:spPr>
          <a:xfrm>
            <a:off x="543028" y="1572135"/>
            <a:ext cx="8896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20. KEGIATAN POKOK  : </a:t>
            </a:r>
            <a:r>
              <a:rPr lang="es-ES" dirty="0" err="1"/>
              <a:t>Pemutakhiran</a:t>
            </a:r>
            <a:r>
              <a:rPr lang="es-ES" dirty="0"/>
              <a:t> </a:t>
            </a:r>
            <a:r>
              <a:rPr lang="es-ES" dirty="0" err="1"/>
              <a:t>sarana</a:t>
            </a:r>
            <a:r>
              <a:rPr lang="es-ES" dirty="0"/>
              <a:t> dan </a:t>
            </a:r>
            <a:r>
              <a:rPr lang="es-ES" dirty="0" err="1"/>
              <a:t>prasarana</a:t>
            </a:r>
            <a:r>
              <a:rPr lang="es-ES" dirty="0"/>
              <a:t> </a:t>
            </a:r>
            <a:r>
              <a:rPr lang="es-ES" dirty="0" err="1"/>
              <a:t>pembelajaran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616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8FB116D6-3C08-7844-AEA3-40870C63F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65" y="226577"/>
            <a:ext cx="1420153" cy="1747880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C0F3C122-AF36-8D4E-6DE9-6F44A7E03E20}"/>
              </a:ext>
            </a:extLst>
          </p:cNvPr>
          <p:cNvSpPr txBox="1">
            <a:spLocks/>
          </p:cNvSpPr>
          <p:nvPr/>
        </p:nvSpPr>
        <p:spPr>
          <a:xfrm>
            <a:off x="1810966" y="418670"/>
            <a:ext cx="9818326" cy="12459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Sekolah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Tinggi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Ilmu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Komunikasi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Dan </a:t>
            </a:r>
          </a:p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Sekretari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Tarakanita</a:t>
            </a:r>
            <a:endParaRPr lang="id-ID" sz="32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690A72C-717D-9067-5D62-9546DCC427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044220"/>
              </p:ext>
            </p:extLst>
          </p:nvPr>
        </p:nvGraphicFramePr>
        <p:xfrm>
          <a:off x="562708" y="2908238"/>
          <a:ext cx="10962498" cy="32510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378">
                  <a:extLst>
                    <a:ext uri="{9D8B030D-6E8A-4147-A177-3AD203B41FA5}">
                      <a16:colId xmlns:a16="http://schemas.microsoft.com/office/drawing/2014/main" val="65172780"/>
                    </a:ext>
                  </a:extLst>
                </a:gridCol>
                <a:gridCol w="2263189">
                  <a:extLst>
                    <a:ext uri="{9D8B030D-6E8A-4147-A177-3AD203B41FA5}">
                      <a16:colId xmlns:a16="http://schemas.microsoft.com/office/drawing/2014/main" val="1882833676"/>
                    </a:ext>
                  </a:extLst>
                </a:gridCol>
                <a:gridCol w="2236239">
                  <a:extLst>
                    <a:ext uri="{9D8B030D-6E8A-4147-A177-3AD203B41FA5}">
                      <a16:colId xmlns:a16="http://schemas.microsoft.com/office/drawing/2014/main" val="271919352"/>
                    </a:ext>
                  </a:extLst>
                </a:gridCol>
                <a:gridCol w="2416071">
                  <a:extLst>
                    <a:ext uri="{9D8B030D-6E8A-4147-A177-3AD203B41FA5}">
                      <a16:colId xmlns:a16="http://schemas.microsoft.com/office/drawing/2014/main" val="4137915813"/>
                    </a:ext>
                  </a:extLst>
                </a:gridCol>
                <a:gridCol w="2264898">
                  <a:extLst>
                    <a:ext uri="{9D8B030D-6E8A-4147-A177-3AD203B41FA5}">
                      <a16:colId xmlns:a16="http://schemas.microsoft.com/office/drawing/2014/main" val="3938731178"/>
                    </a:ext>
                  </a:extLst>
                </a:gridCol>
                <a:gridCol w="1241723">
                  <a:extLst>
                    <a:ext uri="{9D8B030D-6E8A-4147-A177-3AD203B41FA5}">
                      <a16:colId xmlns:a16="http://schemas.microsoft.com/office/drawing/2014/main" val="250708326"/>
                    </a:ext>
                  </a:extLst>
                </a:gridCol>
              </a:tblGrid>
              <a:tr h="9642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JENIS KEGIATAN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KETERANGAN  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Tertunda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ANGGARAN</a:t>
                      </a:r>
                    </a:p>
                    <a:p>
                      <a:pPr algn="ctr"/>
                      <a:r>
                        <a:rPr lang="en-US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REALISASI</a:t>
                      </a:r>
                    </a:p>
                    <a:p>
                      <a:pPr algn="ctr"/>
                      <a:r>
                        <a:rPr lang="en-US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KETERSERAPAN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726150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00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/>
                        <a:t>Evaluasi</a:t>
                      </a:r>
                      <a:r>
                        <a:rPr lang="en-US" sz="2800" dirty="0"/>
                        <a:t> Program </a:t>
                      </a:r>
                      <a:r>
                        <a:rPr lang="en-US" sz="2800" dirty="0" err="1"/>
                        <a:t>Kerja</a:t>
                      </a:r>
                      <a:r>
                        <a:rPr lang="en-US" sz="2800" dirty="0"/>
                        <a:t> dan </a:t>
                      </a:r>
                      <a:r>
                        <a:rPr lang="en-US" sz="2800" dirty="0" err="1"/>
                        <a:t>Anggaran</a:t>
                      </a:r>
                      <a:r>
                        <a:rPr lang="en-US" sz="2800" dirty="0"/>
                        <a:t>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/>
                        <a:t>Terlaksana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448767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34965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EDFD8BD-D077-3AED-F40D-17F7A31D6662}"/>
              </a:ext>
            </a:extLst>
          </p:cNvPr>
          <p:cNvSpPr txBox="1"/>
          <p:nvPr/>
        </p:nvSpPr>
        <p:spPr>
          <a:xfrm>
            <a:off x="312759" y="1881437"/>
            <a:ext cx="84756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1. KEGIATAN POKOK  : Menyusun, </a:t>
            </a:r>
            <a:r>
              <a:rPr lang="en-US" sz="2400" dirty="0" err="1"/>
              <a:t>melaksanakan</a:t>
            </a:r>
            <a:r>
              <a:rPr lang="en-US" sz="2400" dirty="0"/>
              <a:t>, </a:t>
            </a:r>
            <a:r>
              <a:rPr lang="en-US" sz="2400" dirty="0" err="1"/>
              <a:t>mengontrol</a:t>
            </a:r>
            <a:r>
              <a:rPr lang="en-US" sz="2400" dirty="0"/>
              <a:t>, </a:t>
            </a:r>
            <a:r>
              <a:rPr lang="en-US" sz="2400" dirty="0" err="1"/>
              <a:t>mengevaluasi</a:t>
            </a:r>
            <a:r>
              <a:rPr lang="en-US" sz="2400" dirty="0"/>
              <a:t> program </a:t>
            </a:r>
            <a:r>
              <a:rPr lang="en-US" sz="2400" dirty="0" err="1"/>
              <a:t>kerja</a:t>
            </a:r>
            <a:r>
              <a:rPr lang="en-US" sz="2400" dirty="0"/>
              <a:t> yang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tahapan</a:t>
            </a:r>
            <a:r>
              <a:rPr lang="en-US" sz="2400" dirty="0"/>
              <a:t> </a:t>
            </a:r>
            <a:r>
              <a:rPr lang="en-US" sz="2400" dirty="0" err="1"/>
              <a:t>renstra</a:t>
            </a:r>
            <a:endParaRPr lang="en-US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4A0D84-C3B5-1C1E-3F68-48B8C9D7ADD3}"/>
              </a:ext>
            </a:extLst>
          </p:cNvPr>
          <p:cNvSpPr txBox="1"/>
          <p:nvPr/>
        </p:nvSpPr>
        <p:spPr>
          <a:xfrm>
            <a:off x="9659815" y="2112269"/>
            <a:ext cx="2532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TAHUN : 2024</a:t>
            </a:r>
          </a:p>
        </p:txBody>
      </p:sp>
    </p:spTree>
    <p:extLst>
      <p:ext uri="{BB962C8B-B14F-4D97-AF65-F5344CB8AC3E}">
        <p14:creationId xmlns:p14="http://schemas.microsoft.com/office/powerpoint/2010/main" val="3852953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8FB116D6-3C08-7844-AEA3-40870C63F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65" y="226577"/>
            <a:ext cx="1420153" cy="1747880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C0F3C122-AF36-8D4E-6DE9-6F44A7E03E20}"/>
              </a:ext>
            </a:extLst>
          </p:cNvPr>
          <p:cNvSpPr txBox="1">
            <a:spLocks/>
          </p:cNvSpPr>
          <p:nvPr/>
        </p:nvSpPr>
        <p:spPr>
          <a:xfrm>
            <a:off x="1435486" y="225590"/>
            <a:ext cx="9818326" cy="12459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Sekolah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Tinggi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Ilmu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Komunikasi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Dan </a:t>
            </a:r>
          </a:p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Sekretari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Tarakanita</a:t>
            </a:r>
            <a:endParaRPr lang="id-ID" sz="32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5DA0631-B671-8386-206F-C293EA3A1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6880" y="1125415"/>
            <a:ext cx="9144000" cy="5202202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chemeClr val="tx2"/>
                </a:solidFill>
              </a:rPr>
            </a:br>
            <a:endParaRPr lang="id-ID" sz="2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690A72C-717D-9067-5D62-9546DCC427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634774"/>
              </p:ext>
            </p:extLst>
          </p:nvPr>
        </p:nvGraphicFramePr>
        <p:xfrm>
          <a:off x="186267" y="2908238"/>
          <a:ext cx="11338939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8934">
                  <a:extLst>
                    <a:ext uri="{9D8B030D-6E8A-4147-A177-3AD203B41FA5}">
                      <a16:colId xmlns:a16="http://schemas.microsoft.com/office/drawing/2014/main" val="65172780"/>
                    </a:ext>
                  </a:extLst>
                </a:gridCol>
                <a:gridCol w="2817381">
                  <a:extLst>
                    <a:ext uri="{9D8B030D-6E8A-4147-A177-3AD203B41FA5}">
                      <a16:colId xmlns:a16="http://schemas.microsoft.com/office/drawing/2014/main" val="1882833676"/>
                    </a:ext>
                  </a:extLst>
                </a:gridCol>
                <a:gridCol w="2110085">
                  <a:extLst>
                    <a:ext uri="{9D8B030D-6E8A-4147-A177-3AD203B41FA5}">
                      <a16:colId xmlns:a16="http://schemas.microsoft.com/office/drawing/2014/main" val="271919352"/>
                    </a:ext>
                  </a:extLst>
                </a:gridCol>
                <a:gridCol w="1778202">
                  <a:extLst>
                    <a:ext uri="{9D8B030D-6E8A-4147-A177-3AD203B41FA5}">
                      <a16:colId xmlns:a16="http://schemas.microsoft.com/office/drawing/2014/main" val="4137915813"/>
                    </a:ext>
                  </a:extLst>
                </a:gridCol>
                <a:gridCol w="1852546">
                  <a:extLst>
                    <a:ext uri="{9D8B030D-6E8A-4147-A177-3AD203B41FA5}">
                      <a16:colId xmlns:a16="http://schemas.microsoft.com/office/drawing/2014/main" val="3938731178"/>
                    </a:ext>
                  </a:extLst>
                </a:gridCol>
                <a:gridCol w="2221791">
                  <a:extLst>
                    <a:ext uri="{9D8B030D-6E8A-4147-A177-3AD203B41FA5}">
                      <a16:colId xmlns:a16="http://schemas.microsoft.com/office/drawing/2014/main" val="250708326"/>
                    </a:ext>
                  </a:extLst>
                </a:gridCol>
              </a:tblGrid>
              <a:tr h="9642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JENIS KEGIATAN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KETERANGAN  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Tertunda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ANGGARAN</a:t>
                      </a:r>
                    </a:p>
                    <a:p>
                      <a:pPr algn="ctr"/>
                      <a:r>
                        <a:rPr lang="en-US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REALISASI</a:t>
                      </a:r>
                    </a:p>
                    <a:p>
                      <a:pPr algn="ctr"/>
                      <a:r>
                        <a:rPr lang="en-US" dirty="0" err="1"/>
                        <a:t>Januari</a:t>
                      </a:r>
                      <a:r>
                        <a:rPr lang="en-US" dirty="0"/>
                        <a:t> - Mei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KETERSERAPAN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726150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00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Pembiasaan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kegiatan</a:t>
                      </a:r>
                      <a:r>
                        <a:rPr lang="en-US" sz="2400" dirty="0"/>
                        <a:t> yang </a:t>
                      </a:r>
                      <a:r>
                        <a:rPr lang="en-US" sz="2400" dirty="0" err="1"/>
                        <a:t>mendukung</a:t>
                      </a:r>
                      <a:r>
                        <a:rPr lang="en-US" sz="2400" dirty="0"/>
                        <a:t> KPKC (</a:t>
                      </a:r>
                      <a:r>
                        <a:rPr lang="en-US" sz="2400" dirty="0" err="1"/>
                        <a:t>mengurangi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plastik</a:t>
                      </a:r>
                      <a:r>
                        <a:rPr lang="en-US" sz="2400" dirty="0"/>
                        <a:t>, </a:t>
                      </a:r>
                      <a:r>
                        <a:rPr lang="en-US" sz="2400" dirty="0" err="1"/>
                        <a:t>tidak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menggunakan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sterefoam</a:t>
                      </a:r>
                      <a:r>
                        <a:rPr lang="en-US" sz="2400" dirty="0"/>
                        <a:t>, </a:t>
                      </a:r>
                      <a:r>
                        <a:rPr lang="en-US" sz="2400" dirty="0" err="1"/>
                        <a:t>dll</a:t>
                      </a:r>
                      <a:r>
                        <a:rPr lang="en-US" sz="2400" dirty="0"/>
                        <a:t>) di </a:t>
                      </a:r>
                      <a:r>
                        <a:rPr lang="en-US" sz="2400" dirty="0" err="1"/>
                        <a:t>jajaran</a:t>
                      </a:r>
                      <a:r>
                        <a:rPr lang="en-US" sz="2400" dirty="0"/>
                        <a:t> non-</a:t>
                      </a:r>
                      <a:r>
                        <a:rPr lang="en-US" sz="2400" dirty="0" err="1"/>
                        <a:t>akademik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/>
                        <a:t>Terlaksana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44876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EDFD8BD-D077-3AED-F40D-17F7A31D6662}"/>
              </a:ext>
            </a:extLst>
          </p:cNvPr>
          <p:cNvSpPr txBox="1"/>
          <p:nvPr/>
        </p:nvSpPr>
        <p:spPr>
          <a:xfrm>
            <a:off x="699396" y="1939904"/>
            <a:ext cx="66666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2. KEGIATAN POKOK  : </a:t>
            </a:r>
            <a:r>
              <a:rPr lang="en-US" sz="2400" dirty="0" err="1"/>
              <a:t>Melaksanakan</a:t>
            </a:r>
            <a:r>
              <a:rPr lang="en-US" sz="2400" dirty="0"/>
              <a:t>, </a:t>
            </a:r>
            <a:r>
              <a:rPr lang="en-US" sz="2400" dirty="0" err="1"/>
              <a:t>mengontrol</a:t>
            </a:r>
            <a:r>
              <a:rPr lang="en-US" sz="2400" dirty="0"/>
              <a:t>, </a:t>
            </a:r>
            <a:r>
              <a:rPr lang="en-US" sz="2400" dirty="0" err="1"/>
              <a:t>mengevaluasi</a:t>
            </a:r>
            <a:r>
              <a:rPr lang="en-US" sz="2400" dirty="0"/>
              <a:t> </a:t>
            </a:r>
            <a:r>
              <a:rPr lang="en-US" sz="2400" dirty="0" err="1"/>
              <a:t>nilai-nilai</a:t>
            </a:r>
            <a:r>
              <a:rPr lang="en-US" sz="2400" dirty="0"/>
              <a:t> Cc5 &amp; KPKC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4A0D84-C3B5-1C1E-3F68-48B8C9D7ADD3}"/>
              </a:ext>
            </a:extLst>
          </p:cNvPr>
          <p:cNvSpPr txBox="1"/>
          <p:nvPr/>
        </p:nvSpPr>
        <p:spPr>
          <a:xfrm>
            <a:off x="8318695" y="2264232"/>
            <a:ext cx="2532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TAHUN : 2024</a:t>
            </a:r>
          </a:p>
        </p:txBody>
      </p:sp>
    </p:spTree>
    <p:extLst>
      <p:ext uri="{BB962C8B-B14F-4D97-AF65-F5344CB8AC3E}">
        <p14:creationId xmlns:p14="http://schemas.microsoft.com/office/powerpoint/2010/main" val="2553537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8FB116D6-3C08-7844-AEA3-40870C63F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65" y="226577"/>
            <a:ext cx="1420153" cy="1747880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C0F3C122-AF36-8D4E-6DE9-6F44A7E03E20}"/>
              </a:ext>
            </a:extLst>
          </p:cNvPr>
          <p:cNvSpPr txBox="1">
            <a:spLocks/>
          </p:cNvSpPr>
          <p:nvPr/>
        </p:nvSpPr>
        <p:spPr>
          <a:xfrm>
            <a:off x="1706880" y="807106"/>
            <a:ext cx="9818326" cy="12459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Sekolah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Tinggi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Ilmu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Komunikasi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Dan </a:t>
            </a:r>
          </a:p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Sekretari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Tarakanita</a:t>
            </a:r>
            <a:endParaRPr lang="id-ID" sz="32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690A72C-717D-9067-5D62-9546DCC427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280933"/>
              </p:ext>
            </p:extLst>
          </p:nvPr>
        </p:nvGraphicFramePr>
        <p:xfrm>
          <a:off x="215900" y="2908238"/>
          <a:ext cx="11709401" cy="2335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195">
                  <a:extLst>
                    <a:ext uri="{9D8B030D-6E8A-4147-A177-3AD203B41FA5}">
                      <a16:colId xmlns:a16="http://schemas.microsoft.com/office/drawing/2014/main" val="65172780"/>
                    </a:ext>
                  </a:extLst>
                </a:gridCol>
                <a:gridCol w="2417386">
                  <a:extLst>
                    <a:ext uri="{9D8B030D-6E8A-4147-A177-3AD203B41FA5}">
                      <a16:colId xmlns:a16="http://schemas.microsoft.com/office/drawing/2014/main" val="1882833676"/>
                    </a:ext>
                  </a:extLst>
                </a:gridCol>
                <a:gridCol w="2388599">
                  <a:extLst>
                    <a:ext uri="{9D8B030D-6E8A-4147-A177-3AD203B41FA5}">
                      <a16:colId xmlns:a16="http://schemas.microsoft.com/office/drawing/2014/main" val="271919352"/>
                    </a:ext>
                  </a:extLst>
                </a:gridCol>
                <a:gridCol w="2033620">
                  <a:extLst>
                    <a:ext uri="{9D8B030D-6E8A-4147-A177-3AD203B41FA5}">
                      <a16:colId xmlns:a16="http://schemas.microsoft.com/office/drawing/2014/main" val="4137915813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3938731178"/>
                    </a:ext>
                  </a:extLst>
                </a:gridCol>
                <a:gridCol w="1892301">
                  <a:extLst>
                    <a:ext uri="{9D8B030D-6E8A-4147-A177-3AD203B41FA5}">
                      <a16:colId xmlns:a16="http://schemas.microsoft.com/office/drawing/2014/main" val="250708326"/>
                    </a:ext>
                  </a:extLst>
                </a:gridCol>
              </a:tblGrid>
              <a:tr h="9642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JENIS KEGIATAN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KETERANGAN  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Tertunda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ANGGARAN</a:t>
                      </a:r>
                    </a:p>
                    <a:p>
                      <a:pPr algn="ctr"/>
                      <a:r>
                        <a:rPr lang="en-US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REALISASI</a:t>
                      </a:r>
                    </a:p>
                    <a:p>
                      <a:pPr algn="ctr"/>
                      <a:r>
                        <a:rPr lang="en-US" dirty="0" err="1"/>
                        <a:t>Januari</a:t>
                      </a:r>
                      <a:r>
                        <a:rPr lang="en-US" dirty="0"/>
                        <a:t> - Mei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KETERSERAPAN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726150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80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/>
                        <a:t>Evaluasi</a:t>
                      </a:r>
                      <a:r>
                        <a:rPr lang="en-US" sz="2800" dirty="0"/>
                        <a:t> SOP dan UTW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/>
                        <a:t>Terlaksana</a:t>
                      </a:r>
                      <a:r>
                        <a:rPr lang="en-US" sz="2800" dirty="0"/>
                        <a:t> (</a:t>
                      </a:r>
                      <a:r>
                        <a:rPr lang="en-US" sz="2800" dirty="0" err="1"/>
                        <a:t>sedang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berproses</a:t>
                      </a:r>
                      <a:r>
                        <a:rPr lang="en-US" sz="28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44876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EDFD8BD-D077-3AED-F40D-17F7A31D6662}"/>
              </a:ext>
            </a:extLst>
          </p:cNvPr>
          <p:cNvSpPr txBox="1"/>
          <p:nvPr/>
        </p:nvSpPr>
        <p:spPr>
          <a:xfrm>
            <a:off x="562708" y="2185654"/>
            <a:ext cx="5533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 KEGIATAN POKOK  : </a:t>
            </a:r>
            <a:r>
              <a:rPr lang="en-US" dirty="0" err="1"/>
              <a:t>Melaksanakan</a:t>
            </a:r>
            <a:r>
              <a:rPr lang="en-US" dirty="0"/>
              <a:t>, </a:t>
            </a:r>
            <a:r>
              <a:rPr lang="en-US" dirty="0" err="1"/>
              <a:t>mengontrol</a:t>
            </a:r>
            <a:r>
              <a:rPr lang="en-US" dirty="0"/>
              <a:t>, </a:t>
            </a:r>
            <a:r>
              <a:rPr lang="en-US" dirty="0" err="1"/>
              <a:t>mengevaluasi</a:t>
            </a:r>
            <a:r>
              <a:rPr lang="en-US" dirty="0"/>
              <a:t> SOP &amp; UTW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4A0D84-C3B5-1C1E-3F68-48B8C9D7ADD3}"/>
              </a:ext>
            </a:extLst>
          </p:cNvPr>
          <p:cNvSpPr txBox="1"/>
          <p:nvPr/>
        </p:nvSpPr>
        <p:spPr>
          <a:xfrm>
            <a:off x="7258929" y="2278966"/>
            <a:ext cx="2532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TAHUN : 2024</a:t>
            </a:r>
          </a:p>
        </p:txBody>
      </p:sp>
    </p:spTree>
    <p:extLst>
      <p:ext uri="{BB962C8B-B14F-4D97-AF65-F5344CB8AC3E}">
        <p14:creationId xmlns:p14="http://schemas.microsoft.com/office/powerpoint/2010/main" val="3176779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8FB116D6-3C08-7844-AEA3-40870C63F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65" y="226577"/>
            <a:ext cx="1420153" cy="1747880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C0F3C122-AF36-8D4E-6DE9-6F44A7E03E20}"/>
              </a:ext>
            </a:extLst>
          </p:cNvPr>
          <p:cNvSpPr txBox="1">
            <a:spLocks/>
          </p:cNvSpPr>
          <p:nvPr/>
        </p:nvSpPr>
        <p:spPr>
          <a:xfrm>
            <a:off x="1838418" y="172049"/>
            <a:ext cx="9818326" cy="12459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Sekolah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Tinggi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Ilmu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Komunikasi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Dan </a:t>
            </a:r>
          </a:p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Sekretari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Tarakanita</a:t>
            </a:r>
            <a:endParaRPr lang="id-ID" sz="32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5DA0631-B671-8386-206F-C293EA3A1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6880" y="1125415"/>
            <a:ext cx="9144000" cy="5202202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chemeClr val="tx2"/>
                </a:solidFill>
              </a:rPr>
            </a:br>
            <a:endParaRPr lang="id-ID" sz="2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690A72C-717D-9067-5D62-9546DCC427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105664"/>
              </p:ext>
            </p:extLst>
          </p:nvPr>
        </p:nvGraphicFramePr>
        <p:xfrm>
          <a:off x="377082" y="2873295"/>
          <a:ext cx="11611716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380">
                  <a:extLst>
                    <a:ext uri="{9D8B030D-6E8A-4147-A177-3AD203B41FA5}">
                      <a16:colId xmlns:a16="http://schemas.microsoft.com/office/drawing/2014/main" val="65172780"/>
                    </a:ext>
                  </a:extLst>
                </a:gridCol>
                <a:gridCol w="2666188">
                  <a:extLst>
                    <a:ext uri="{9D8B030D-6E8A-4147-A177-3AD203B41FA5}">
                      <a16:colId xmlns:a16="http://schemas.microsoft.com/office/drawing/2014/main" val="1882833676"/>
                    </a:ext>
                  </a:extLst>
                </a:gridCol>
                <a:gridCol w="2099704">
                  <a:extLst>
                    <a:ext uri="{9D8B030D-6E8A-4147-A177-3AD203B41FA5}">
                      <a16:colId xmlns:a16="http://schemas.microsoft.com/office/drawing/2014/main" val="271919352"/>
                    </a:ext>
                  </a:extLst>
                </a:gridCol>
                <a:gridCol w="1722964">
                  <a:extLst>
                    <a:ext uri="{9D8B030D-6E8A-4147-A177-3AD203B41FA5}">
                      <a16:colId xmlns:a16="http://schemas.microsoft.com/office/drawing/2014/main" val="4137915813"/>
                    </a:ext>
                  </a:extLst>
                </a:gridCol>
                <a:gridCol w="2275240">
                  <a:extLst>
                    <a:ext uri="{9D8B030D-6E8A-4147-A177-3AD203B41FA5}">
                      <a16:colId xmlns:a16="http://schemas.microsoft.com/office/drawing/2014/main" val="3938731178"/>
                    </a:ext>
                  </a:extLst>
                </a:gridCol>
                <a:gridCol w="2275240">
                  <a:extLst>
                    <a:ext uri="{9D8B030D-6E8A-4147-A177-3AD203B41FA5}">
                      <a16:colId xmlns:a16="http://schemas.microsoft.com/office/drawing/2014/main" val="250708326"/>
                    </a:ext>
                  </a:extLst>
                </a:gridCol>
              </a:tblGrid>
              <a:tr h="9642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JENIS KEGIATAN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KETERANGAN  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Tertunda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ANGGARAN</a:t>
                      </a:r>
                    </a:p>
                    <a:p>
                      <a:pPr algn="ctr"/>
                      <a:r>
                        <a:rPr lang="en-US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REALISASI</a:t>
                      </a:r>
                    </a:p>
                    <a:p>
                      <a:pPr algn="ctr"/>
                      <a:r>
                        <a:rPr lang="en-US" dirty="0" err="1"/>
                        <a:t>Januari</a:t>
                      </a:r>
                      <a:r>
                        <a:rPr lang="en-US" dirty="0"/>
                        <a:t> - Mei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KETERSERAPAN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726150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00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Mengumpulkan data calon penerima beasiswa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/>
                        <a:t>Terlaksana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448767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402560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000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Mengikuti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rapat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beasiswa</a:t>
                      </a:r>
                      <a:r>
                        <a:rPr lang="en-US" sz="2400" dirty="0"/>
                        <a:t> LLDIKTI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/>
                        <a:t>Terlaksana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31889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EDFD8BD-D077-3AED-F40D-17F7A31D6662}"/>
              </a:ext>
            </a:extLst>
          </p:cNvPr>
          <p:cNvSpPr txBox="1"/>
          <p:nvPr/>
        </p:nvSpPr>
        <p:spPr>
          <a:xfrm>
            <a:off x="633969" y="1999359"/>
            <a:ext cx="76540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4. KEGIATAN POKOK  :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beasiswa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mahasiswa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mampu</a:t>
            </a:r>
            <a:r>
              <a:rPr lang="en-US" sz="2400" dirty="0"/>
              <a:t> dan </a:t>
            </a:r>
            <a:r>
              <a:rPr lang="en-US" sz="2400" dirty="0" err="1"/>
              <a:t>berprestasi</a:t>
            </a:r>
            <a:endParaRPr lang="en-US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4A0D84-C3B5-1C1E-3F68-48B8C9D7ADD3}"/>
              </a:ext>
            </a:extLst>
          </p:cNvPr>
          <p:cNvSpPr txBox="1"/>
          <p:nvPr/>
        </p:nvSpPr>
        <p:spPr>
          <a:xfrm>
            <a:off x="9093839" y="2151744"/>
            <a:ext cx="2532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TAHUN : 2024</a:t>
            </a:r>
          </a:p>
        </p:txBody>
      </p:sp>
    </p:spTree>
    <p:extLst>
      <p:ext uri="{BB962C8B-B14F-4D97-AF65-F5344CB8AC3E}">
        <p14:creationId xmlns:p14="http://schemas.microsoft.com/office/powerpoint/2010/main" val="26164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8FB116D6-3C08-7844-AEA3-40870C63F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151" y="-134589"/>
            <a:ext cx="1639195" cy="1809059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C0F3C122-AF36-8D4E-6DE9-6F44A7E03E20}"/>
              </a:ext>
            </a:extLst>
          </p:cNvPr>
          <p:cNvSpPr txBox="1">
            <a:spLocks/>
          </p:cNvSpPr>
          <p:nvPr/>
        </p:nvSpPr>
        <p:spPr>
          <a:xfrm>
            <a:off x="1706880" y="280103"/>
            <a:ext cx="9818326" cy="12459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Sekolah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Tinggi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Ilmu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Komunikasi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Dan </a:t>
            </a:r>
          </a:p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Sekretari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Tarakanita</a:t>
            </a:r>
            <a:endParaRPr lang="id-ID" sz="32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5DA0631-B671-8386-206F-C293EA3A1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6880" y="1125415"/>
            <a:ext cx="9144000" cy="5202202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chemeClr val="tx2"/>
                </a:solidFill>
              </a:rPr>
            </a:br>
            <a:endParaRPr lang="id-ID" sz="2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690A72C-717D-9067-5D62-9546DCC427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626138"/>
              </p:ext>
            </p:extLst>
          </p:nvPr>
        </p:nvGraphicFramePr>
        <p:xfrm>
          <a:off x="186266" y="2484898"/>
          <a:ext cx="11819467" cy="4987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620">
                  <a:extLst>
                    <a:ext uri="{9D8B030D-6E8A-4147-A177-3AD203B41FA5}">
                      <a16:colId xmlns:a16="http://schemas.microsoft.com/office/drawing/2014/main" val="65172780"/>
                    </a:ext>
                  </a:extLst>
                </a:gridCol>
                <a:gridCol w="2787114">
                  <a:extLst>
                    <a:ext uri="{9D8B030D-6E8A-4147-A177-3AD203B41FA5}">
                      <a16:colId xmlns:a16="http://schemas.microsoft.com/office/drawing/2014/main" val="1882833676"/>
                    </a:ext>
                  </a:extLst>
                </a:gridCol>
                <a:gridCol w="2353733">
                  <a:extLst>
                    <a:ext uri="{9D8B030D-6E8A-4147-A177-3AD203B41FA5}">
                      <a16:colId xmlns:a16="http://schemas.microsoft.com/office/drawing/2014/main" val="271919352"/>
                    </a:ext>
                  </a:extLst>
                </a:gridCol>
                <a:gridCol w="2065867">
                  <a:extLst>
                    <a:ext uri="{9D8B030D-6E8A-4147-A177-3AD203B41FA5}">
                      <a16:colId xmlns:a16="http://schemas.microsoft.com/office/drawing/2014/main" val="4137915813"/>
                    </a:ext>
                  </a:extLst>
                </a:gridCol>
                <a:gridCol w="2146300">
                  <a:extLst>
                    <a:ext uri="{9D8B030D-6E8A-4147-A177-3AD203B41FA5}">
                      <a16:colId xmlns:a16="http://schemas.microsoft.com/office/drawing/2014/main" val="3938731178"/>
                    </a:ext>
                  </a:extLst>
                </a:gridCol>
                <a:gridCol w="1883833">
                  <a:extLst>
                    <a:ext uri="{9D8B030D-6E8A-4147-A177-3AD203B41FA5}">
                      <a16:colId xmlns:a16="http://schemas.microsoft.com/office/drawing/2014/main" val="250708326"/>
                    </a:ext>
                  </a:extLst>
                </a:gridCol>
              </a:tblGrid>
              <a:tr h="9642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JENIS KEGIATAN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KETERANGAN  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Tertunda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ANGGARAN</a:t>
                      </a:r>
                    </a:p>
                    <a:p>
                      <a:pPr algn="ctr"/>
                      <a:r>
                        <a:rPr lang="en-US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REALISASI</a:t>
                      </a:r>
                    </a:p>
                    <a:p>
                      <a:pPr algn="ctr"/>
                      <a:r>
                        <a:rPr lang="en-US" dirty="0" err="1"/>
                        <a:t>Januari</a:t>
                      </a:r>
                      <a:r>
                        <a:rPr lang="en-US" dirty="0"/>
                        <a:t> - Mei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KETERSERAPAN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726150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400" dirty="0"/>
                        <a:t>4.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Pemberian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beasiswa</a:t>
                      </a:r>
                      <a:r>
                        <a:rPr lang="en-US" sz="2400" dirty="0"/>
                        <a:t> PPA LLDIKTI (</a:t>
                      </a:r>
                      <a:r>
                        <a:rPr lang="en-US" sz="2400" dirty="0" err="1"/>
                        <a:t>bantuan</a:t>
                      </a:r>
                      <a:r>
                        <a:rPr lang="en-US" sz="2400" dirty="0"/>
                        <a:t> UKT)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448767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400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Pemberian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beasiswa</a:t>
                      </a:r>
                      <a:r>
                        <a:rPr lang="en-US" sz="2400" dirty="0"/>
                        <a:t> KIP/ PIP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110.000.000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402560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400" dirty="0"/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Pemberian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beasiswa</a:t>
                      </a:r>
                      <a:r>
                        <a:rPr lang="en-US" sz="2400" dirty="0"/>
                        <a:t> DKI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318890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400" dirty="0"/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Pemberian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beasiswa</a:t>
                      </a:r>
                      <a:r>
                        <a:rPr lang="en-US" sz="2400" dirty="0"/>
                        <a:t> PPA dan BBP-PPA STARKI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Terlaksana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26.250.000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Rp 13.500.000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31749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24A0D84-C3B5-1C1E-3F68-48B8C9D7ADD3}"/>
              </a:ext>
            </a:extLst>
          </p:cNvPr>
          <p:cNvSpPr txBox="1"/>
          <p:nvPr/>
        </p:nvSpPr>
        <p:spPr>
          <a:xfrm>
            <a:off x="9219027" y="1915886"/>
            <a:ext cx="2532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TAHUN :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E10B0F-7BCB-1CEA-5488-709A6154D4E1}"/>
              </a:ext>
            </a:extLst>
          </p:cNvPr>
          <p:cNvSpPr txBox="1"/>
          <p:nvPr/>
        </p:nvSpPr>
        <p:spPr>
          <a:xfrm>
            <a:off x="566616" y="1653901"/>
            <a:ext cx="69387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4. KEGIATAN POKOK  :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beasiswa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mahasiswa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mampu</a:t>
            </a:r>
            <a:r>
              <a:rPr lang="en-US" sz="2400" dirty="0"/>
              <a:t> dan </a:t>
            </a:r>
            <a:r>
              <a:rPr lang="en-US" sz="2400" dirty="0" err="1"/>
              <a:t>berprestasi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90274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8FB116D6-3C08-7844-AEA3-40870C63F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18" y="175184"/>
            <a:ext cx="1420153" cy="1548297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C0F3C122-AF36-8D4E-6DE9-6F44A7E03E20}"/>
              </a:ext>
            </a:extLst>
          </p:cNvPr>
          <p:cNvSpPr txBox="1">
            <a:spLocks/>
          </p:cNvSpPr>
          <p:nvPr/>
        </p:nvSpPr>
        <p:spPr>
          <a:xfrm>
            <a:off x="1706880" y="477552"/>
            <a:ext cx="9818326" cy="12459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Sekolah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Tinggi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Ilmu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Komunikasi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Dan </a:t>
            </a:r>
          </a:p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Sekretari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Tarakanita</a:t>
            </a:r>
            <a:endParaRPr lang="id-ID" sz="32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5DA0631-B671-8386-206F-C293EA3A1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6880" y="1125415"/>
            <a:ext cx="9144000" cy="5202202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chemeClr val="tx2"/>
                </a:solidFill>
              </a:rPr>
            </a:br>
            <a:endParaRPr lang="id-ID" sz="2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690A72C-717D-9067-5D62-9546DCC427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790590"/>
              </p:ext>
            </p:extLst>
          </p:nvPr>
        </p:nvGraphicFramePr>
        <p:xfrm>
          <a:off x="224042" y="2550194"/>
          <a:ext cx="11764756" cy="4073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925">
                  <a:extLst>
                    <a:ext uri="{9D8B030D-6E8A-4147-A177-3AD203B41FA5}">
                      <a16:colId xmlns:a16="http://schemas.microsoft.com/office/drawing/2014/main" val="65172780"/>
                    </a:ext>
                  </a:extLst>
                </a:gridCol>
                <a:gridCol w="2428813">
                  <a:extLst>
                    <a:ext uri="{9D8B030D-6E8A-4147-A177-3AD203B41FA5}">
                      <a16:colId xmlns:a16="http://schemas.microsoft.com/office/drawing/2014/main" val="1882833676"/>
                    </a:ext>
                  </a:extLst>
                </a:gridCol>
                <a:gridCol w="2399892">
                  <a:extLst>
                    <a:ext uri="{9D8B030D-6E8A-4147-A177-3AD203B41FA5}">
                      <a16:colId xmlns:a16="http://schemas.microsoft.com/office/drawing/2014/main" val="271919352"/>
                    </a:ext>
                  </a:extLst>
                </a:gridCol>
                <a:gridCol w="2457008">
                  <a:extLst>
                    <a:ext uri="{9D8B030D-6E8A-4147-A177-3AD203B41FA5}">
                      <a16:colId xmlns:a16="http://schemas.microsoft.com/office/drawing/2014/main" val="4137915813"/>
                    </a:ext>
                  </a:extLst>
                </a:gridCol>
                <a:gridCol w="2102468">
                  <a:extLst>
                    <a:ext uri="{9D8B030D-6E8A-4147-A177-3AD203B41FA5}">
                      <a16:colId xmlns:a16="http://schemas.microsoft.com/office/drawing/2014/main" val="3938731178"/>
                    </a:ext>
                  </a:extLst>
                </a:gridCol>
                <a:gridCol w="1796650">
                  <a:extLst>
                    <a:ext uri="{9D8B030D-6E8A-4147-A177-3AD203B41FA5}">
                      <a16:colId xmlns:a16="http://schemas.microsoft.com/office/drawing/2014/main" val="250708326"/>
                    </a:ext>
                  </a:extLst>
                </a:gridCol>
              </a:tblGrid>
              <a:tr h="9642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JENIS KEGIATAN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KETERANGAN  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Tertunda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ANGGARAN</a:t>
                      </a:r>
                    </a:p>
                    <a:p>
                      <a:pPr algn="ctr"/>
                      <a:r>
                        <a:rPr lang="en-US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REALISASI</a:t>
                      </a:r>
                    </a:p>
                    <a:p>
                      <a:pPr algn="ctr"/>
                      <a:r>
                        <a:rPr lang="en-US" dirty="0" err="1"/>
                        <a:t>Januari</a:t>
                      </a:r>
                      <a:r>
                        <a:rPr lang="en-US" dirty="0"/>
                        <a:t> - Mei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KETERSERAPAN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726150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000" dirty="0"/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Pemberian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beasiswa</a:t>
                      </a:r>
                      <a:r>
                        <a:rPr lang="en-US" sz="2000" dirty="0"/>
                        <a:t> Bintang </a:t>
                      </a:r>
                      <a:r>
                        <a:rPr lang="en-US" sz="2000" dirty="0" err="1"/>
                        <a:t>Samudera</a:t>
                      </a:r>
                      <a:r>
                        <a:rPr lang="en-US" sz="2000" dirty="0"/>
                        <a:t> Daerah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Terlaksana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Rp 149.627.500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448767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0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Pemberian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beasiswa</a:t>
                      </a:r>
                      <a:r>
                        <a:rPr lang="en-US" sz="2000" dirty="0"/>
                        <a:t> STARKI - MKS KAJ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402560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000" dirty="0"/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Pemberian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beasiswa</a:t>
                      </a:r>
                      <a:r>
                        <a:rPr lang="en-US" sz="2000" dirty="0"/>
                        <a:t> ASAK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Terlaksana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Rp 145.000.000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Rp 25.300.000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318890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000" dirty="0"/>
                        <a:t>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Pemberian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beasiswa</a:t>
                      </a:r>
                      <a:r>
                        <a:rPr lang="en-US" sz="2000" dirty="0"/>
                        <a:t> semester </a:t>
                      </a:r>
                      <a:r>
                        <a:rPr lang="en-US" sz="2000" dirty="0" err="1"/>
                        <a:t>satu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31749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24A0D84-C3B5-1C1E-3F68-48B8C9D7ADD3}"/>
              </a:ext>
            </a:extLst>
          </p:cNvPr>
          <p:cNvSpPr txBox="1"/>
          <p:nvPr/>
        </p:nvSpPr>
        <p:spPr>
          <a:xfrm>
            <a:off x="8850663" y="2078893"/>
            <a:ext cx="2532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TAHUN :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7E29B4-699B-5354-064C-5ED087E1A2C8}"/>
              </a:ext>
            </a:extLst>
          </p:cNvPr>
          <p:cNvSpPr txBox="1"/>
          <p:nvPr/>
        </p:nvSpPr>
        <p:spPr>
          <a:xfrm>
            <a:off x="224042" y="1663394"/>
            <a:ext cx="69726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4. KEGIATAN POKOK  :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beasiswa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mahasiswa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mampu</a:t>
            </a:r>
            <a:r>
              <a:rPr lang="en-US" sz="2400" dirty="0"/>
              <a:t> dan </a:t>
            </a:r>
            <a:r>
              <a:rPr lang="en-US" sz="2400" dirty="0" err="1"/>
              <a:t>berprestasi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9260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8FB116D6-3C08-7844-AEA3-40870C63F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65" y="226577"/>
            <a:ext cx="1420153" cy="1747880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C0F3C122-AF36-8D4E-6DE9-6F44A7E03E20}"/>
              </a:ext>
            </a:extLst>
          </p:cNvPr>
          <p:cNvSpPr txBox="1">
            <a:spLocks/>
          </p:cNvSpPr>
          <p:nvPr/>
        </p:nvSpPr>
        <p:spPr>
          <a:xfrm>
            <a:off x="1838418" y="422036"/>
            <a:ext cx="9818326" cy="12459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Sekolah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Tinggi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Ilmu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Komunikasi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Dan </a:t>
            </a:r>
          </a:p>
          <a:p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Sekretari</a:t>
            </a:r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Tarakanita</a:t>
            </a:r>
            <a:endParaRPr lang="id-ID" sz="32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5DA0631-B671-8386-206F-C293EA3A1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6880" y="1125415"/>
            <a:ext cx="9144000" cy="5202202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chemeClr val="tx2"/>
                </a:solidFill>
              </a:rPr>
            </a:br>
            <a:endParaRPr lang="id-ID" sz="2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690A72C-717D-9067-5D62-9546DCC427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334989"/>
              </p:ext>
            </p:extLst>
          </p:nvPr>
        </p:nvGraphicFramePr>
        <p:xfrm>
          <a:off x="369146" y="2591182"/>
          <a:ext cx="11819467" cy="4164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621">
                  <a:extLst>
                    <a:ext uri="{9D8B030D-6E8A-4147-A177-3AD203B41FA5}">
                      <a16:colId xmlns:a16="http://schemas.microsoft.com/office/drawing/2014/main" val="65172780"/>
                    </a:ext>
                  </a:extLst>
                </a:gridCol>
                <a:gridCol w="2440109">
                  <a:extLst>
                    <a:ext uri="{9D8B030D-6E8A-4147-A177-3AD203B41FA5}">
                      <a16:colId xmlns:a16="http://schemas.microsoft.com/office/drawing/2014/main" val="1882833676"/>
                    </a:ext>
                  </a:extLst>
                </a:gridCol>
                <a:gridCol w="2411052">
                  <a:extLst>
                    <a:ext uri="{9D8B030D-6E8A-4147-A177-3AD203B41FA5}">
                      <a16:colId xmlns:a16="http://schemas.microsoft.com/office/drawing/2014/main" val="271919352"/>
                    </a:ext>
                  </a:extLst>
                </a:gridCol>
                <a:gridCol w="2274272">
                  <a:extLst>
                    <a:ext uri="{9D8B030D-6E8A-4147-A177-3AD203B41FA5}">
                      <a16:colId xmlns:a16="http://schemas.microsoft.com/office/drawing/2014/main" val="4137915813"/>
                    </a:ext>
                  </a:extLst>
                </a:gridCol>
                <a:gridCol w="2421467">
                  <a:extLst>
                    <a:ext uri="{9D8B030D-6E8A-4147-A177-3AD203B41FA5}">
                      <a16:colId xmlns:a16="http://schemas.microsoft.com/office/drawing/2014/main" val="3938731178"/>
                    </a:ext>
                  </a:extLst>
                </a:gridCol>
                <a:gridCol w="1689946">
                  <a:extLst>
                    <a:ext uri="{9D8B030D-6E8A-4147-A177-3AD203B41FA5}">
                      <a16:colId xmlns:a16="http://schemas.microsoft.com/office/drawing/2014/main" val="250708326"/>
                    </a:ext>
                  </a:extLst>
                </a:gridCol>
              </a:tblGrid>
              <a:tr h="9642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JENIS KEGIATAN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KETERANGAN  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terlaksana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Tertunda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ANGGARAN</a:t>
                      </a:r>
                    </a:p>
                    <a:p>
                      <a:pPr algn="ctr"/>
                      <a:r>
                        <a:rPr lang="en-US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REALISASI</a:t>
                      </a:r>
                    </a:p>
                    <a:p>
                      <a:pPr algn="ctr"/>
                      <a:r>
                        <a:rPr lang="en-US" dirty="0" err="1"/>
                        <a:t>Januari</a:t>
                      </a:r>
                      <a:r>
                        <a:rPr lang="en-US" dirty="0"/>
                        <a:t> - Mei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KETERSERAPAN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726150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200" dirty="0"/>
                        <a:t>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/>
                        <a:t>Pemberian</a:t>
                      </a:r>
                      <a:r>
                        <a:rPr lang="en-US" sz="2200" dirty="0"/>
                        <a:t> </a:t>
                      </a:r>
                      <a:r>
                        <a:rPr lang="en-US" sz="2200" dirty="0" err="1"/>
                        <a:t>beasiswa</a:t>
                      </a:r>
                      <a:r>
                        <a:rPr lang="en-US" sz="2200" dirty="0"/>
                        <a:t> S1 </a:t>
                      </a:r>
                      <a:r>
                        <a:rPr lang="en-US" sz="2200" dirty="0" err="1"/>
                        <a:t>Ekst</a:t>
                      </a:r>
                      <a:r>
                        <a:rPr lang="en-US" sz="2200" dirty="0"/>
                        <a:t> </a:t>
                      </a:r>
                      <a:r>
                        <a:rPr lang="en-US" sz="2200" dirty="0" err="1"/>
                        <a:t>untuk</a:t>
                      </a:r>
                      <a:r>
                        <a:rPr lang="en-US" sz="2200" dirty="0"/>
                        <a:t> </a:t>
                      </a:r>
                      <a:r>
                        <a:rPr lang="en-US" sz="2200" dirty="0" err="1"/>
                        <a:t>karyawan</a:t>
                      </a:r>
                      <a:r>
                        <a:rPr lang="en-US" sz="2200" dirty="0"/>
                        <a:t> </a:t>
                      </a:r>
                      <a:r>
                        <a:rPr lang="en-US" sz="2200" dirty="0" err="1"/>
                        <a:t>dari</a:t>
                      </a:r>
                      <a:r>
                        <a:rPr lang="en-US" sz="2200" dirty="0"/>
                        <a:t> Lembaga </a:t>
                      </a:r>
                      <a:r>
                        <a:rPr lang="en-US" sz="2200" dirty="0" err="1"/>
                        <a:t>Katolik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/>
                        <a:t>Terlaksana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Rp 26.000.000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448767"/>
                  </a:ext>
                </a:extLst>
              </a:tr>
              <a:tr h="488518">
                <a:tc>
                  <a:txBody>
                    <a:bodyPr/>
                    <a:lstStyle/>
                    <a:p>
                      <a:r>
                        <a:rPr lang="en-US" sz="2200" dirty="0"/>
                        <a:t>13.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/>
                        <a:t>Mengadakan</a:t>
                      </a:r>
                      <a:r>
                        <a:rPr lang="en-US" sz="2200" dirty="0"/>
                        <a:t> </a:t>
                      </a:r>
                      <a:r>
                        <a:rPr lang="en-US" sz="2200" dirty="0" err="1"/>
                        <a:t>pertemuan</a:t>
                      </a:r>
                      <a:r>
                        <a:rPr lang="en-US" sz="2200" dirty="0"/>
                        <a:t> </a:t>
                      </a:r>
                      <a:r>
                        <a:rPr lang="en-US" sz="2200" dirty="0" err="1"/>
                        <a:t>dengan</a:t>
                      </a:r>
                      <a:r>
                        <a:rPr lang="en-US" sz="2200" dirty="0"/>
                        <a:t> </a:t>
                      </a:r>
                      <a:r>
                        <a:rPr lang="en-US" sz="2200" dirty="0" err="1"/>
                        <a:t>mahasiswa</a:t>
                      </a:r>
                      <a:r>
                        <a:rPr lang="en-US" sz="2200" dirty="0"/>
                        <a:t> </a:t>
                      </a:r>
                      <a:r>
                        <a:rPr lang="en-US" sz="2200" dirty="0" err="1"/>
                        <a:t>penerima</a:t>
                      </a:r>
                      <a:r>
                        <a:rPr lang="en-US" sz="2200" dirty="0"/>
                        <a:t> </a:t>
                      </a:r>
                      <a:r>
                        <a:rPr lang="en-US" sz="2200" dirty="0" err="1"/>
                        <a:t>beasiswa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/>
                        <a:t>Tertunda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--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402560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24A0D84-C3B5-1C1E-3F68-48B8C9D7ADD3}"/>
              </a:ext>
            </a:extLst>
          </p:cNvPr>
          <p:cNvSpPr txBox="1"/>
          <p:nvPr/>
        </p:nvSpPr>
        <p:spPr>
          <a:xfrm>
            <a:off x="8993021" y="2210515"/>
            <a:ext cx="2532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TAHUN :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6B9680-065A-590B-C5AB-E44D21747B92}"/>
              </a:ext>
            </a:extLst>
          </p:cNvPr>
          <p:cNvSpPr txBox="1"/>
          <p:nvPr/>
        </p:nvSpPr>
        <p:spPr>
          <a:xfrm>
            <a:off x="653657" y="1871974"/>
            <a:ext cx="72604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4. KEGIATAN POKOK  :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beasiswa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mahasiswa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mampu</a:t>
            </a:r>
            <a:r>
              <a:rPr lang="en-US" sz="2400" dirty="0"/>
              <a:t> dan </a:t>
            </a:r>
            <a:r>
              <a:rPr lang="en-US" sz="2400" dirty="0" err="1"/>
              <a:t>berprestasi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0814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2192</TotalTime>
  <Words>1580</Words>
  <Application>Microsoft Office PowerPoint</Application>
  <PresentationFormat>Widescreen</PresentationFormat>
  <Paragraphs>552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Arial Rounded MT Bold</vt:lpstr>
      <vt:lpstr>Calibri</vt:lpstr>
      <vt:lpstr>Calibri Light</vt:lpstr>
      <vt:lpstr>Office Theme</vt:lpstr>
      <vt:lpstr> EVALUASI PROGRAM KERJA DAN ANGGARAN TAHUN 2023 DAN  PERIODE JANUARI – MEI 2024 </vt:lpstr>
      <vt:lpstr> WAKET NON-AKADEMIK  PERIODE JANUARI – MEI 2024 </vt:lpstr>
      <vt:lpstr>PowerPoint Presentation</vt:lpstr>
      <vt:lpstr> </vt:lpstr>
      <vt:lpstr>PowerPoint Presentation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PowerPoint Presentation</vt:lpstr>
    </vt:vector>
  </TitlesOfParts>
  <Company>STARKI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 Perkantoran Ponkel 04</dc:creator>
  <cp:lastModifiedBy>Maria Ambarwati</cp:lastModifiedBy>
  <cp:revision>24</cp:revision>
  <dcterms:created xsi:type="dcterms:W3CDTF">2023-05-11T03:07:30Z</dcterms:created>
  <dcterms:modified xsi:type="dcterms:W3CDTF">2024-07-01T04:05:31Z</dcterms:modified>
</cp:coreProperties>
</file>